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58" r:id="rId8"/>
    <p:sldId id="263" r:id="rId9"/>
    <p:sldId id="264" r:id="rId10"/>
    <p:sldId id="265" r:id="rId11"/>
    <p:sldId id="266" r:id="rId12"/>
    <p:sldId id="267" r:id="rId13"/>
    <p:sldId id="268" r:id="rId14"/>
    <p:sldId id="269" r:id="rId15"/>
    <p:sldId id="270" r:id="rId16"/>
    <p:sldId id="271" r:id="rId17"/>
    <p:sldId id="272" r:id="rId18"/>
    <p:sldId id="283" r:id="rId19"/>
    <p:sldId id="284" r:id="rId20"/>
    <p:sldId id="288" r:id="rId21"/>
    <p:sldId id="289" r:id="rId22"/>
    <p:sldId id="290" r:id="rId23"/>
    <p:sldId id="275"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Lst>
  <p:sldSz cx="123444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4" d="100"/>
          <a:sy n="74" d="100"/>
        </p:scale>
        <p:origin x="-426" y="102"/>
      </p:cViewPr>
      <p:guideLst>
        <p:guide orient="horz" pos="2160"/>
        <p:guide pos="388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25830" y="2130426"/>
            <a:ext cx="1049274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51660" y="3886200"/>
            <a:ext cx="864108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17220" y="6356351"/>
            <a:ext cx="2880360" cy="365125"/>
          </a:xfrm>
          <a:prstGeom prst="rect">
            <a:avLst/>
          </a:prstGeom>
        </p:spPr>
        <p:txBody>
          <a:bodyPr/>
          <a:lstStyle/>
          <a:p>
            <a:fld id="{1D8BD707-D9CF-40AE-B4C6-C98DA3205C09}" type="datetimeFigureOut">
              <a:rPr lang="en-US" smtClean="0"/>
              <a:pPr/>
              <a:t>11/20/2023</a:t>
            </a:fld>
            <a:endParaRPr lang="en-US"/>
          </a:p>
        </p:txBody>
      </p:sp>
      <p:sp>
        <p:nvSpPr>
          <p:cNvPr id="5" name="Footer Placeholder 4"/>
          <p:cNvSpPr>
            <a:spLocks noGrp="1"/>
          </p:cNvSpPr>
          <p:nvPr>
            <p:ph type="ftr" sz="quarter" idx="11"/>
          </p:nvPr>
        </p:nvSpPr>
        <p:spPr>
          <a:xfrm>
            <a:off x="4217670" y="6356351"/>
            <a:ext cx="390906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846820" y="6356351"/>
            <a:ext cx="288036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38071" y="274638"/>
            <a:ext cx="10122408" cy="1143000"/>
          </a:xfrm>
          <a:prstGeom prst="rect">
            <a:avLst/>
          </a:prstGeom>
        </p:spPr>
        <p:txBody>
          <a:bodyPr/>
          <a:lstStyle/>
          <a:p>
            <a:r>
              <a:rPr kumimoji="0" lang="en-US"/>
              <a:t>Click to edit Master title style</a:t>
            </a:r>
          </a:p>
        </p:txBody>
      </p:sp>
      <p:sp>
        <p:nvSpPr>
          <p:cNvPr id="3" name="Content Placeholder 2"/>
          <p:cNvSpPr>
            <a:spLocks noGrp="1"/>
          </p:cNvSpPr>
          <p:nvPr>
            <p:ph idx="1"/>
          </p:nvPr>
        </p:nvSpPr>
        <p:spPr>
          <a:xfrm>
            <a:off x="1938071" y="1447800"/>
            <a:ext cx="10122408" cy="4800600"/>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834890" y="6305550"/>
            <a:ext cx="2880360" cy="476250"/>
          </a:xfrm>
          <a:prstGeom prst="rect">
            <a:avLst/>
          </a:prstGeom>
        </p:spPr>
        <p:txBody>
          <a:bodyPr/>
          <a:lstStyle/>
          <a:p>
            <a:fld id="{FB454175-39C9-4527-ACF6-18C10C80F21B}" type="datetimeFigureOut">
              <a:rPr lang="en-US" smtClean="0"/>
              <a:pPr/>
              <a:t>11/20/2023</a:t>
            </a:fld>
            <a:endParaRPr lang="en-US"/>
          </a:p>
        </p:txBody>
      </p:sp>
      <p:sp>
        <p:nvSpPr>
          <p:cNvPr id="5" name="Footer Placeholder 4"/>
          <p:cNvSpPr>
            <a:spLocks noGrp="1"/>
          </p:cNvSpPr>
          <p:nvPr>
            <p:ph type="ftr" sz="quarter" idx="11"/>
          </p:nvPr>
        </p:nvSpPr>
        <p:spPr>
          <a:xfrm>
            <a:off x="7715250" y="6305550"/>
            <a:ext cx="3909060" cy="476250"/>
          </a:xfrm>
          <a:prstGeom prst="rect">
            <a:avLst/>
          </a:prstGeom>
        </p:spPr>
        <p:txBody>
          <a:bodyPr/>
          <a:lstStyle/>
          <a:p>
            <a:endParaRPr lang="en-US"/>
          </a:p>
        </p:txBody>
      </p:sp>
      <p:sp>
        <p:nvSpPr>
          <p:cNvPr id="6" name="Slide Number Placeholder 5"/>
          <p:cNvSpPr>
            <a:spLocks noGrp="1"/>
          </p:cNvSpPr>
          <p:nvPr>
            <p:ph type="sldNum" sz="quarter" idx="12"/>
          </p:nvPr>
        </p:nvSpPr>
        <p:spPr>
          <a:xfrm>
            <a:off x="11628425" y="6305550"/>
            <a:ext cx="617220" cy="476250"/>
          </a:xfrm>
          <a:prstGeom prst="rect">
            <a:avLst/>
          </a:prstGeom>
        </p:spPr>
        <p:txBody>
          <a:bodyPr/>
          <a:lstStyle/>
          <a:p>
            <a:fld id="{5758157E-C670-447A-A447-6C1F75AD4415}" type="slidenum">
              <a:rPr lang="en-US" smtClean="0"/>
              <a:pPr/>
              <a:t>‹#›</a:t>
            </a:fld>
            <a:endParaRPr lang="en-US"/>
          </a:p>
        </p:txBody>
      </p:sp>
    </p:spTree>
    <p:extLst>
      <p:ext uri="{BB962C8B-B14F-4D97-AF65-F5344CB8AC3E}">
        <p14:creationId xmlns:p14="http://schemas.microsoft.com/office/powerpoint/2010/main" val="2506104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heme" Target="../theme/theme1.xml"/><Relationship Id="rId7" Type="http://schemas.openxmlformats.org/officeDocument/2006/relationships/image" Target="../media/image4.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228600"/>
            <a:ext cx="12344400" cy="36576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4800" y="0"/>
            <a:ext cx="3581400" cy="914400"/>
          </a:xfrm>
          <a:prstGeom prst="rect">
            <a:avLst/>
          </a:prstGeom>
        </p:spPr>
      </p:pic>
      <p:pic>
        <p:nvPicPr>
          <p:cNvPr id="9" name="Picture 2" descr="C:\Users\Admin\Desktop\NAACAlogo-1.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848600" y="40789"/>
            <a:ext cx="1006790" cy="8381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820275" y="76201"/>
            <a:ext cx="1228725" cy="838199"/>
          </a:xfrm>
          <a:prstGeom prst="rect">
            <a:avLst/>
          </a:prstGeom>
        </p:spPr>
      </p:pic>
      <p:pic>
        <p:nvPicPr>
          <p:cNvPr id="11" name="Picture 1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855390" y="38100"/>
            <a:ext cx="974410" cy="838199"/>
          </a:xfrm>
          <a:prstGeom prst="rect">
            <a:avLst/>
          </a:prstGeom>
        </p:spPr>
      </p:pic>
      <p:pic>
        <p:nvPicPr>
          <p:cNvPr id="12" name="Picture 11"/>
          <p:cNvPicPr>
            <a:picLocks noChangeAspect="1" noChangeArrowheads="1"/>
          </p:cNvPicPr>
          <p:nvPr userDrawn="1"/>
        </p:nvPicPr>
        <p:blipFill>
          <a:blip r:embed="rId8">
            <a:extLst>
              <a:ext uri="{28A0092B-C50C-407E-A947-70E740481C1C}">
                <a14:useLocalDpi xmlns:a14="http://schemas.microsoft.com/office/drawing/2010/main" val="0"/>
              </a:ext>
            </a:extLst>
          </a:blip>
          <a:srcRect l="21278" t="28854" r="48570" b="16924"/>
          <a:stretch>
            <a:fillRect/>
          </a:stretch>
        </p:blipFill>
        <p:spPr bwMode="auto">
          <a:xfrm>
            <a:off x="11058524" y="58272"/>
            <a:ext cx="832104" cy="859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6473414"/>
            <a:ext cx="12344400" cy="36576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2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emf"/><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2.xml"/><Relationship Id="rId4" Type="http://schemas.openxmlformats.org/officeDocument/2006/relationships/image" Target="../media/image31.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143000"/>
            <a:ext cx="11353800" cy="2209800"/>
          </a:xfrm>
        </p:spPr>
        <p:txBody>
          <a:bodyPr/>
          <a:lstStyle/>
          <a:p>
            <a:r>
              <a:rPr lang="en-US" sz="3600" b="1" dirty="0">
                <a:solidFill>
                  <a:srgbClr val="C00000"/>
                </a:solidFill>
                <a:latin typeface="Times New Roman" pitchFamily="18" charset="0"/>
                <a:ea typeface="Times New Roman"/>
                <a:cs typeface="Times New Roman" pitchFamily="18" charset="0"/>
                <a:sym typeface="Times New Roman"/>
              </a:rPr>
              <a:t>ACADEMIC YEAR -2023-24( ODD SEM)</a:t>
            </a:r>
            <a:r>
              <a:rPr lang="en-US" sz="3600" dirty="0">
                <a:latin typeface="Times New Roman" pitchFamily="18" charset="0"/>
                <a:cs typeface="Times New Roman" pitchFamily="18" charset="0"/>
              </a:rPr>
              <a:t/>
            </a:r>
            <a:br>
              <a:rPr lang="en-US" sz="3600" dirty="0">
                <a:latin typeface="Times New Roman" pitchFamily="18" charset="0"/>
                <a:cs typeface="Times New Roman" pitchFamily="18" charset="0"/>
              </a:rPr>
            </a:br>
            <a:r>
              <a:rPr lang="en-US" sz="3600" b="1" dirty="0"/>
              <a:t>Subject: DIGITAL DESIGN AND COMPUTER ORGANIZATION                                                                Subject Code: BCS302</a:t>
            </a:r>
            <a:br>
              <a:rPr lang="en-US" sz="3600" b="1" dirty="0"/>
            </a:br>
            <a:r>
              <a:rPr lang="en-US" b="1" dirty="0"/>
              <a:t/>
            </a:r>
            <a:br>
              <a:rPr lang="en-US" b="1" dirty="0"/>
            </a:br>
            <a:endParaRPr lang="en-US" dirty="0"/>
          </a:p>
        </p:txBody>
      </p:sp>
      <p:sp>
        <p:nvSpPr>
          <p:cNvPr id="3" name="Subtitle 2"/>
          <p:cNvSpPr>
            <a:spLocks noGrp="1"/>
          </p:cNvSpPr>
          <p:nvPr>
            <p:ph type="subTitle" idx="1"/>
          </p:nvPr>
        </p:nvSpPr>
        <p:spPr>
          <a:xfrm>
            <a:off x="1905000" y="3352800"/>
            <a:ext cx="9220200" cy="2590800"/>
          </a:xfrm>
        </p:spPr>
        <p:txBody>
          <a:bodyPr/>
          <a:lstStyle/>
          <a:p>
            <a:r>
              <a:rPr lang="en-US" dirty="0"/>
              <a:t>Prepared By,</a:t>
            </a:r>
          </a:p>
          <a:p>
            <a:r>
              <a:rPr lang="en-US" sz="2800" b="1" dirty="0" smtClean="0">
                <a:solidFill>
                  <a:srgbClr val="FF0000"/>
                </a:solidFill>
              </a:rPr>
              <a:t>Prof. Yogesh N</a:t>
            </a:r>
            <a:endParaRPr lang="en-US" sz="2800" b="1" dirty="0">
              <a:solidFill>
                <a:srgbClr val="FF0000"/>
              </a:solidFill>
            </a:endParaRPr>
          </a:p>
          <a:p>
            <a:r>
              <a:rPr lang="en-US" sz="2800" b="1" dirty="0">
                <a:solidFill>
                  <a:srgbClr val="FF0000"/>
                </a:solidFill>
              </a:rPr>
              <a:t>Assistant Professor</a:t>
            </a:r>
          </a:p>
          <a:p>
            <a:r>
              <a:rPr lang="en-US" sz="2800" b="1" dirty="0" smtClean="0">
                <a:solidFill>
                  <a:srgbClr val="FF0000"/>
                </a:solidFill>
              </a:rPr>
              <a:t>Dept. </a:t>
            </a:r>
            <a:r>
              <a:rPr lang="en-US" sz="2800" b="1" dirty="0">
                <a:solidFill>
                  <a:srgbClr val="FF0000"/>
                </a:solidFill>
              </a:rPr>
              <a:t>of </a:t>
            </a:r>
            <a:r>
              <a:rPr lang="en-US" sz="2800" b="1" dirty="0" smtClean="0">
                <a:solidFill>
                  <a:srgbClr val="FF0000"/>
                </a:solidFill>
              </a:rPr>
              <a:t>Computer Science &amp; Design</a:t>
            </a:r>
            <a:endParaRPr lang="en-US" sz="2800" b="1" dirty="0">
              <a:solidFill>
                <a:srgbClr val="FF0000"/>
              </a:solidFill>
            </a:endParaRPr>
          </a:p>
          <a:p>
            <a:r>
              <a:rPr lang="en-US" sz="2800" b="1" dirty="0" smtClean="0">
                <a:solidFill>
                  <a:srgbClr val="FF0000"/>
                </a:solidFill>
              </a:rPr>
              <a:t>ATMECE, Mysuru</a:t>
            </a:r>
            <a:endParaRPr lang="en-US" sz="2800" b="1" dirty="0">
              <a:solidFill>
                <a:srgbClr val="FF0000"/>
              </a:solidFill>
            </a:endParaRPr>
          </a:p>
        </p:txBody>
      </p:sp>
    </p:spTree>
    <p:extLst>
      <p:ext uri="{BB962C8B-B14F-4D97-AF65-F5344CB8AC3E}">
        <p14:creationId xmlns:p14="http://schemas.microsoft.com/office/powerpoint/2010/main" val="3807964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143000"/>
            <a:ext cx="11734800" cy="4616648"/>
          </a:xfrm>
          <a:prstGeom prst="rect">
            <a:avLst/>
          </a:prstGeom>
        </p:spPr>
        <p:txBody>
          <a:bodyPr wrap="square">
            <a:spAutoFit/>
          </a:bodyPr>
          <a:lstStyle/>
          <a:p>
            <a:pPr algn="just"/>
            <a:r>
              <a:rPr lang="en-US" sz="2800" b="1" dirty="0">
                <a:latin typeface="Times New Roman" panose="02020603050405020304" pitchFamily="18" charset="0"/>
                <a:cs typeface="Times New Roman" panose="02020603050405020304" pitchFamily="18" charset="0"/>
              </a:rPr>
              <a:t>Module-1                                  Introduction to Digital Design</a:t>
            </a:r>
          </a:p>
          <a:p>
            <a:pPr algn="just"/>
            <a:endParaRPr lang="en-US" sz="2800" b="1" dirty="0">
              <a:latin typeface="Times New Roman" panose="02020603050405020304" pitchFamily="18" charset="0"/>
              <a:cs typeface="Times New Roman" panose="02020603050405020304" pitchFamily="18" charset="0"/>
            </a:endParaRPr>
          </a:p>
          <a:p>
            <a:pPr algn="just"/>
            <a:endParaRPr lang="en-US" sz="2800" b="1" dirty="0">
              <a:latin typeface="Times New Roman" panose="02020603050405020304" pitchFamily="18" charset="0"/>
              <a:cs typeface="Times New Roman" panose="02020603050405020304" pitchFamily="18" charset="0"/>
            </a:endParaRPr>
          </a:p>
          <a:p>
            <a:pPr marL="457200" indent="-457200" algn="just">
              <a:lnSpc>
                <a:spcPct val="150000"/>
              </a:lnSpc>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Binary Logic, Basic Theorems And Properties Of Boolean Algebra,</a:t>
            </a:r>
          </a:p>
          <a:p>
            <a:pPr marL="457200" indent="-457200" algn="just">
              <a:lnSpc>
                <a:spcPct val="150000"/>
              </a:lnSpc>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Boolean Functions, Digital Logic Gates, Introduction, </a:t>
            </a:r>
          </a:p>
          <a:p>
            <a:pPr marL="457200" indent="-457200" algn="just">
              <a:lnSpc>
                <a:spcPct val="150000"/>
              </a:lnSpc>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The Map Method, Four-Variable Map, Don’t-Care Conditions, </a:t>
            </a:r>
          </a:p>
          <a:p>
            <a:pPr marL="457200" indent="-457200" algn="just">
              <a:lnSpc>
                <a:spcPct val="150000"/>
              </a:lnSpc>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NAND and NOR Implementation, </a:t>
            </a:r>
          </a:p>
          <a:p>
            <a:pPr marL="457200" indent="-457200" algn="just">
              <a:lnSpc>
                <a:spcPct val="150000"/>
              </a:lnSpc>
              <a:buFont typeface="Wingdings" panose="05000000000000000000" pitchFamily="2" charset="2"/>
              <a:buChar char="ü"/>
            </a:pPr>
            <a:r>
              <a:rPr lang="en-US" sz="2800" dirty="0">
                <a:latin typeface="Times New Roman" panose="02020603050405020304" pitchFamily="18" charset="0"/>
                <a:cs typeface="Times New Roman" panose="02020603050405020304" pitchFamily="18" charset="0"/>
              </a:rPr>
              <a:t>Other Hardware Description Language – Verilog Model of a simple circuit.</a:t>
            </a:r>
          </a:p>
        </p:txBody>
      </p:sp>
    </p:spTree>
    <p:extLst>
      <p:ext uri="{BB962C8B-B14F-4D97-AF65-F5344CB8AC3E}">
        <p14:creationId xmlns:p14="http://schemas.microsoft.com/office/powerpoint/2010/main" val="3140433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143000"/>
            <a:ext cx="11734800" cy="1569660"/>
          </a:xfrm>
          <a:prstGeom prst="rect">
            <a:avLst/>
          </a:prstGeom>
        </p:spPr>
        <p:txBody>
          <a:bodyPr wrap="square">
            <a:sp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Objectives</a:t>
            </a:r>
          </a:p>
          <a:p>
            <a:pPr algn="just"/>
            <a:endParaRPr lang="en-US" sz="2800" b="1" dirty="0">
              <a:latin typeface="Times New Roman" panose="02020603050405020304" pitchFamily="18" charset="0"/>
              <a:cs typeface="Times New Roman" panose="02020603050405020304" pitchFamily="18" charset="0"/>
            </a:endParaRPr>
          </a:p>
          <a:p>
            <a:r>
              <a:rPr lang="en-US" sz="2800" dirty="0"/>
              <a:t>● </a:t>
            </a:r>
            <a:r>
              <a:rPr lang="en-US" sz="3600" dirty="0">
                <a:latin typeface="Times New Roman" panose="02020603050405020304" pitchFamily="18" charset="0"/>
                <a:cs typeface="Times New Roman" panose="02020603050405020304" pitchFamily="18" charset="0"/>
              </a:rPr>
              <a:t>To demonstrate the functionalities of binary logic system</a:t>
            </a:r>
          </a:p>
        </p:txBody>
      </p:sp>
    </p:spTree>
    <p:extLst>
      <p:ext uri="{BB962C8B-B14F-4D97-AF65-F5344CB8AC3E}">
        <p14:creationId xmlns:p14="http://schemas.microsoft.com/office/powerpoint/2010/main" val="3465084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143000"/>
            <a:ext cx="11734800" cy="9571851"/>
          </a:xfrm>
          <a:prstGeom prst="rect">
            <a:avLst/>
          </a:prstGeom>
        </p:spPr>
        <p:txBody>
          <a:bodyPr wrap="square">
            <a:sp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Introduction</a:t>
            </a:r>
          </a:p>
          <a:p>
            <a:pPr marL="342900" indent="-342900" algn="just">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Analog signal </a:t>
            </a:r>
            <a:r>
              <a:rPr lang="en-US" sz="2400" dirty="0">
                <a:latin typeface="Times New Roman" panose="02020603050405020304" pitchFamily="18" charset="0"/>
                <a:cs typeface="Times New Roman" panose="02020603050405020304" pitchFamily="18" charset="0"/>
              </a:rPr>
              <a:t>is a signal whose amplitude can take any value between given limits. An </a:t>
            </a:r>
            <a:r>
              <a:rPr lang="en-US" sz="2400" b="1" dirty="0">
                <a:latin typeface="Times New Roman" panose="02020603050405020304" pitchFamily="18" charset="0"/>
                <a:cs typeface="Times New Roman" panose="02020603050405020304" pitchFamily="18" charset="0"/>
              </a:rPr>
              <a:t>analog circuits </a:t>
            </a:r>
            <a:r>
              <a:rPr lang="en-US" sz="2400" dirty="0">
                <a:latin typeface="Times New Roman" panose="02020603050405020304" pitchFamily="18" charset="0"/>
                <a:cs typeface="Times New Roman" panose="02020603050405020304" pitchFamily="18" charset="0"/>
              </a:rPr>
              <a:t>operates on continuous signals.</a:t>
            </a:r>
          </a:p>
          <a:p>
            <a:pPr marL="342900" indent="-342900" algn="just">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Digital signal </a:t>
            </a:r>
            <a:r>
              <a:rPr lang="en-US" sz="2400" dirty="0">
                <a:latin typeface="Times New Roman" panose="02020603050405020304" pitchFamily="18" charset="0"/>
                <a:cs typeface="Times New Roman" panose="02020603050405020304" pitchFamily="18" charset="0"/>
              </a:rPr>
              <a:t>is a signal whose amplitude can have only given discrete values between defined limits.      A </a:t>
            </a:r>
            <a:r>
              <a:rPr lang="en-US" sz="2400" b="1" dirty="0">
                <a:latin typeface="Times New Roman" panose="02020603050405020304" pitchFamily="18" charset="0"/>
                <a:cs typeface="Times New Roman" panose="02020603050405020304" pitchFamily="18" charset="0"/>
              </a:rPr>
              <a:t>digital circuits </a:t>
            </a:r>
            <a:r>
              <a:rPr lang="en-US" sz="2400" dirty="0">
                <a:latin typeface="Times New Roman" panose="02020603050405020304" pitchFamily="18" charset="0"/>
                <a:cs typeface="Times New Roman" panose="02020603050405020304" pitchFamily="18" charset="0"/>
              </a:rPr>
              <a:t>operates on discrete signals. </a:t>
            </a:r>
          </a:p>
          <a:p>
            <a:pPr marL="342900" indent="-342900" algn="just">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Clock </a:t>
            </a:r>
            <a:r>
              <a:rPr lang="en-US" sz="2400" dirty="0">
                <a:latin typeface="Times New Roman" panose="02020603050405020304" pitchFamily="18" charset="0"/>
                <a:cs typeface="Times New Roman" panose="02020603050405020304" pitchFamily="18" charset="0"/>
              </a:rPr>
              <a:t>is a periodic, rectangular waveform used as a basic timing signal. </a:t>
            </a:r>
            <a:r>
              <a:rPr lang="en-US" sz="2400" b="1" dirty="0">
                <a:latin typeface="Times New Roman" panose="02020603050405020304" pitchFamily="18" charset="0"/>
                <a:cs typeface="Times New Roman" panose="02020603050405020304" pitchFamily="18" charset="0"/>
              </a:rPr>
              <a:t>Duty cycle </a:t>
            </a:r>
            <a:r>
              <a:rPr lang="en-US" sz="2400" dirty="0">
                <a:latin typeface="Times New Roman" panose="02020603050405020304" pitchFamily="18" charset="0"/>
                <a:cs typeface="Times New Roman" panose="02020603050405020304" pitchFamily="18" charset="0"/>
              </a:rPr>
              <a:t>for a periodic digital signal, the ratio of high level time to the period or the ratio of low level time to the period. </a:t>
            </a:r>
          </a:p>
          <a:p>
            <a:pPr marL="342900" indent="-342900" algn="just">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 </a:t>
            </a:r>
            <a:r>
              <a:rPr lang="en-US" sz="2400" b="1" dirty="0">
                <a:latin typeface="Times New Roman" panose="02020603050405020304" pitchFamily="18" charset="0"/>
                <a:cs typeface="Times New Roman" panose="02020603050405020304" pitchFamily="18" charset="0"/>
              </a:rPr>
              <a:t>table</a:t>
            </a:r>
            <a:r>
              <a:rPr lang="en-US" sz="2400" dirty="0">
                <a:latin typeface="Times New Roman" panose="02020603050405020304" pitchFamily="18" charset="0"/>
                <a:cs typeface="Times New Roman" panose="02020603050405020304" pitchFamily="18" charset="0"/>
              </a:rPr>
              <a:t> that shows all of the input output possibilities of a logic circuit is called </a:t>
            </a:r>
            <a:r>
              <a:rPr lang="en-US" sz="2400" b="1" dirty="0">
                <a:latin typeface="Times New Roman" panose="02020603050405020304" pitchFamily="18" charset="0"/>
                <a:cs typeface="Times New Roman" panose="02020603050405020304" pitchFamily="18" charset="0"/>
              </a:rPr>
              <a:t>truth table</a:t>
            </a:r>
            <a:r>
              <a:rPr lang="en-US" sz="2400" dirty="0">
                <a:latin typeface="Times New Roman" panose="02020603050405020304" pitchFamily="18" charset="0"/>
                <a:cs typeface="Times New Roman" panose="02020603050405020304" pitchFamily="18" charset="0"/>
              </a:rPr>
              <a:t>.</a:t>
            </a:r>
          </a:p>
          <a:p>
            <a:pPr marL="82296" indent="0">
              <a:buNone/>
            </a:pPr>
            <a:endParaRPr lang="en-US" sz="2000" dirty="0"/>
          </a:p>
          <a:p>
            <a:endParaRPr lang="en-US" sz="20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pPr algn="just"/>
            <a:endParaRPr lang="en-US" sz="2800" b="1"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632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990600"/>
            <a:ext cx="11734800" cy="6432530"/>
          </a:xfrm>
          <a:prstGeom prst="rect">
            <a:avLst/>
          </a:prstGeom>
        </p:spPr>
        <p:txBody>
          <a:bodyPr wrap="square">
            <a:sp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Clock</a:t>
            </a:r>
          </a:p>
          <a:p>
            <a:endParaRPr lang="en-US" sz="2000" b="1" dirty="0">
              <a:solidFill>
                <a:srgbClr val="FF0000"/>
              </a:solidFill>
              <a:latin typeface="Times New Roman" panose="02020603050405020304" pitchFamily="18" charset="0"/>
              <a:cs typeface="Times New Roman" panose="02020603050405020304" pitchFamily="18" charset="0"/>
            </a:endParaRPr>
          </a:p>
          <a:p>
            <a:endParaRPr lang="en-US" sz="20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ea typeface="Times New Roman" panose="02020603050405020304" pitchFamily="18" charset="0"/>
                <a:cs typeface="Times New Roman" panose="02020603050405020304" pitchFamily="18" charset="0"/>
              </a:rPr>
              <a:t>A </a:t>
            </a: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digital circuit </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having one or more input signals but only one output signal is called a gate.</a:t>
            </a:r>
          </a:p>
          <a:p>
            <a:endParaRPr lang="en-US" sz="2000" dirty="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most </a:t>
            </a:r>
            <a:r>
              <a:rPr lang="en-US" sz="2000" b="1" dirty="0">
                <a:latin typeface="Times New Roman" panose="02020603050405020304" pitchFamily="18" charset="0"/>
                <a:cs typeface="Times New Roman" panose="02020603050405020304" pitchFamily="18" charset="0"/>
              </a:rPr>
              <a:t>basic gates </a:t>
            </a:r>
            <a:r>
              <a:rPr lang="en-US" sz="2000" dirty="0">
                <a:latin typeface="Times New Roman" panose="02020603050405020304" pitchFamily="18" charset="0"/>
                <a:cs typeface="Times New Roman" panose="02020603050405020304" pitchFamily="18" charset="0"/>
              </a:rPr>
              <a:t>are -the </a:t>
            </a:r>
            <a:r>
              <a:rPr lang="en-US" sz="2000" b="1" dirty="0">
                <a:latin typeface="Times New Roman" panose="02020603050405020304" pitchFamily="18" charset="0"/>
                <a:cs typeface="Times New Roman" panose="02020603050405020304" pitchFamily="18" charset="0"/>
              </a:rPr>
              <a:t>NOT </a:t>
            </a:r>
            <a:r>
              <a:rPr lang="en-US" sz="2000" dirty="0">
                <a:latin typeface="Times New Roman" panose="02020603050405020304" pitchFamily="18" charset="0"/>
                <a:cs typeface="Times New Roman" panose="02020603050405020304" pitchFamily="18" charset="0"/>
              </a:rPr>
              <a:t>gate (inverter), the </a:t>
            </a:r>
            <a:r>
              <a:rPr lang="en-US" sz="2000" b="1" dirty="0">
                <a:latin typeface="Times New Roman" panose="02020603050405020304" pitchFamily="18" charset="0"/>
                <a:cs typeface="Times New Roman" panose="02020603050405020304" pitchFamily="18" charset="0"/>
              </a:rPr>
              <a:t>OR </a:t>
            </a:r>
            <a:r>
              <a:rPr lang="en-US" sz="2000" dirty="0">
                <a:latin typeface="Times New Roman" panose="02020603050405020304" pitchFamily="18" charset="0"/>
                <a:cs typeface="Times New Roman" panose="02020603050405020304" pitchFamily="18" charset="0"/>
              </a:rPr>
              <a:t>gate and the </a:t>
            </a:r>
            <a:r>
              <a:rPr lang="en-US" sz="2000" b="1" dirty="0">
                <a:latin typeface="Times New Roman" panose="02020603050405020304" pitchFamily="18" charset="0"/>
                <a:cs typeface="Times New Roman" panose="02020603050405020304" pitchFamily="18" charset="0"/>
              </a:rPr>
              <a:t>AND </a:t>
            </a:r>
            <a:r>
              <a:rPr lang="en-US" sz="2000" dirty="0">
                <a:latin typeface="Times New Roman" panose="02020603050405020304" pitchFamily="18" charset="0"/>
                <a:cs typeface="Times New Roman" panose="02020603050405020304" pitchFamily="18" charset="0"/>
              </a:rPr>
              <a:t>gate.</a:t>
            </a:r>
          </a:p>
          <a:p>
            <a:pPr marL="285750"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Any logic function/ logic circuit can be implemented using only one kind of gate then such gates are called </a:t>
            </a:r>
            <a:r>
              <a:rPr lang="en-US" sz="2000" b="1" dirty="0">
                <a:latin typeface="Times New Roman" panose="02020603050405020304" pitchFamily="18" charset="0"/>
                <a:cs typeface="Times New Roman" panose="02020603050405020304" pitchFamily="18" charset="0"/>
              </a:rPr>
              <a:t>universal logic gates</a:t>
            </a: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NOR </a:t>
            </a:r>
            <a:r>
              <a:rPr lang="en-US" sz="2000" dirty="0">
                <a:latin typeface="Times New Roman" panose="02020603050405020304" pitchFamily="18" charset="0"/>
                <a:cs typeface="Times New Roman" panose="02020603050405020304" pitchFamily="18" charset="0"/>
              </a:rPr>
              <a:t>gate and </a:t>
            </a:r>
            <a:r>
              <a:rPr lang="en-US" sz="2000" b="1" dirty="0">
                <a:latin typeface="Times New Roman" panose="02020603050405020304" pitchFamily="18" charset="0"/>
                <a:cs typeface="Times New Roman" panose="02020603050405020304" pitchFamily="18" charset="0"/>
              </a:rPr>
              <a:t>NAND </a:t>
            </a:r>
            <a:r>
              <a:rPr lang="en-US" sz="2000" dirty="0">
                <a:latin typeface="Times New Roman" panose="02020603050405020304" pitchFamily="18" charset="0"/>
                <a:cs typeface="Times New Roman" panose="02020603050405020304" pitchFamily="18" charset="0"/>
              </a:rPr>
              <a:t>gate are called universal logic gates.</a:t>
            </a:r>
          </a:p>
          <a:p>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other logic gates are </a:t>
            </a:r>
            <a:r>
              <a:rPr lang="en-US" sz="2000" b="1" dirty="0">
                <a:latin typeface="Times New Roman" panose="02020603050405020304" pitchFamily="18" charset="0"/>
                <a:cs typeface="Times New Roman" panose="02020603050405020304" pitchFamily="18" charset="0"/>
              </a:rPr>
              <a:t>XOR</a:t>
            </a:r>
            <a:r>
              <a:rPr lang="en-US" sz="2000" dirty="0">
                <a:latin typeface="Times New Roman" panose="02020603050405020304" pitchFamily="18" charset="0"/>
                <a:cs typeface="Times New Roman" panose="02020603050405020304" pitchFamily="18" charset="0"/>
              </a:rPr>
              <a:t> and </a:t>
            </a:r>
            <a:r>
              <a:rPr lang="en-US" sz="2000" b="1" dirty="0">
                <a:latin typeface="Times New Roman" panose="02020603050405020304" pitchFamily="18" charset="0"/>
                <a:cs typeface="Times New Roman" panose="02020603050405020304" pitchFamily="18" charset="0"/>
              </a:rPr>
              <a:t>XNOR</a:t>
            </a:r>
            <a:r>
              <a:rPr lang="en-US" sz="2000" dirty="0">
                <a:latin typeface="Times New Roman" panose="02020603050405020304" pitchFamily="18" charset="0"/>
                <a:cs typeface="Times New Roman" panose="02020603050405020304" pitchFamily="18" charset="0"/>
              </a:rPr>
              <a:t> gate.</a:t>
            </a:r>
          </a:p>
          <a:p>
            <a:endParaRPr lang="en-US" sz="2000" b="1" dirty="0">
              <a:solidFill>
                <a:srgbClr val="FF0000"/>
              </a:solidFill>
              <a:latin typeface="Times New Roman" panose="02020603050405020304" pitchFamily="18" charset="0"/>
              <a:cs typeface="Times New Roman" panose="02020603050405020304" pitchFamily="18" charset="0"/>
            </a:endParaRPr>
          </a:p>
          <a:p>
            <a:pPr algn="just"/>
            <a:endParaRPr lang="en-US" sz="2800" b="1"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pic>
        <p:nvPicPr>
          <p:cNvPr id="5" name="image3.jpeg"/>
          <p:cNvPicPr>
            <a:picLocks/>
          </p:cNvPicPr>
          <p:nvPr/>
        </p:nvPicPr>
        <p:blipFill>
          <a:blip r:embed="rId2" cstate="print"/>
          <a:stretch>
            <a:fillRect/>
          </a:stretch>
        </p:blipFill>
        <p:spPr>
          <a:xfrm>
            <a:off x="1066800" y="1676400"/>
            <a:ext cx="9308592" cy="1545997"/>
          </a:xfrm>
          <a:prstGeom prst="rect">
            <a:avLst/>
          </a:prstGeom>
        </p:spPr>
      </p:pic>
    </p:spTree>
    <p:extLst>
      <p:ext uri="{BB962C8B-B14F-4D97-AF65-F5344CB8AC3E}">
        <p14:creationId xmlns:p14="http://schemas.microsoft.com/office/powerpoint/2010/main" val="4048103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990600"/>
            <a:ext cx="11734800" cy="2000548"/>
          </a:xfrm>
          <a:prstGeom prst="rect">
            <a:avLst/>
          </a:prstGeom>
        </p:spPr>
        <p:txBody>
          <a:bodyPr wrap="square">
            <a:sp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Basic Logic gates</a:t>
            </a:r>
          </a:p>
          <a:p>
            <a:endParaRPr lang="en-US" sz="2000" b="1" dirty="0">
              <a:solidFill>
                <a:srgbClr val="FF0000"/>
              </a:solidFill>
              <a:latin typeface="Times New Roman" panose="02020603050405020304" pitchFamily="18" charset="0"/>
              <a:cs typeface="Times New Roman" panose="02020603050405020304" pitchFamily="18" charset="0"/>
            </a:endParaRPr>
          </a:p>
          <a:p>
            <a:endParaRPr lang="en-US" sz="20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4" name="Content Placeholder 3"/>
          <p:cNvPicPr>
            <a:picLocks noChangeAspect="1"/>
          </p:cNvPicPr>
          <p:nvPr/>
        </p:nvPicPr>
        <p:blipFill>
          <a:blip r:embed="rId2"/>
          <a:stretch>
            <a:fillRect/>
          </a:stretch>
        </p:blipFill>
        <p:spPr>
          <a:xfrm>
            <a:off x="704710" y="1600200"/>
            <a:ext cx="10191890" cy="4876800"/>
          </a:xfrm>
          <a:prstGeom prst="rect">
            <a:avLst/>
          </a:prstGeom>
        </p:spPr>
      </p:pic>
    </p:spTree>
    <p:extLst>
      <p:ext uri="{BB962C8B-B14F-4D97-AF65-F5344CB8AC3E}">
        <p14:creationId xmlns:p14="http://schemas.microsoft.com/office/powerpoint/2010/main" val="3676341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990600"/>
            <a:ext cx="11734800" cy="2492990"/>
          </a:xfrm>
          <a:prstGeom prst="rect">
            <a:avLst/>
          </a:prstGeom>
        </p:spPr>
        <p:txBody>
          <a:bodyPr wrap="square">
            <a:sp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Universal Logic  gates</a:t>
            </a:r>
          </a:p>
          <a:p>
            <a:pPr algn="ctr"/>
            <a:endParaRPr lang="en-US" sz="3200" b="1" dirty="0">
              <a:solidFill>
                <a:srgbClr val="FF0000"/>
              </a:solidFill>
              <a:latin typeface="Times New Roman" panose="02020603050405020304" pitchFamily="18" charset="0"/>
              <a:cs typeface="Times New Roman" panose="02020603050405020304" pitchFamily="18" charset="0"/>
            </a:endParaRPr>
          </a:p>
          <a:p>
            <a:endParaRPr lang="en-US" sz="2000" b="1" dirty="0">
              <a:solidFill>
                <a:srgbClr val="FF0000"/>
              </a:solidFill>
              <a:latin typeface="Times New Roman" panose="02020603050405020304" pitchFamily="18" charset="0"/>
              <a:cs typeface="Times New Roman" panose="02020603050405020304" pitchFamily="18" charset="0"/>
            </a:endParaRPr>
          </a:p>
          <a:p>
            <a:endParaRPr lang="en-US" sz="20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5" name="Content Placeholder 6"/>
          <p:cNvPicPr>
            <a:picLocks noChangeAspect="1"/>
          </p:cNvPicPr>
          <p:nvPr/>
        </p:nvPicPr>
        <p:blipFill>
          <a:blip r:embed="rId2"/>
          <a:stretch>
            <a:fillRect/>
          </a:stretch>
        </p:blipFill>
        <p:spPr>
          <a:xfrm>
            <a:off x="1066799" y="1524000"/>
            <a:ext cx="8458201" cy="2286000"/>
          </a:xfrm>
          <a:prstGeom prst="rect">
            <a:avLst/>
          </a:prstGeom>
        </p:spPr>
      </p:pic>
      <p:pic>
        <p:nvPicPr>
          <p:cNvPr id="6" name="Picture 5"/>
          <p:cNvPicPr>
            <a:picLocks noChangeAspect="1"/>
          </p:cNvPicPr>
          <p:nvPr/>
        </p:nvPicPr>
        <p:blipFill>
          <a:blip r:embed="rId3"/>
          <a:stretch>
            <a:fillRect/>
          </a:stretch>
        </p:blipFill>
        <p:spPr>
          <a:xfrm>
            <a:off x="1190850" y="3962400"/>
            <a:ext cx="8334150" cy="2209800"/>
          </a:xfrm>
          <a:prstGeom prst="rect">
            <a:avLst/>
          </a:prstGeom>
        </p:spPr>
      </p:pic>
    </p:spTree>
    <p:extLst>
      <p:ext uri="{BB962C8B-B14F-4D97-AF65-F5344CB8AC3E}">
        <p14:creationId xmlns:p14="http://schemas.microsoft.com/office/powerpoint/2010/main" val="2286596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990600"/>
            <a:ext cx="11734800" cy="2492990"/>
          </a:xfrm>
          <a:prstGeom prst="rect">
            <a:avLst/>
          </a:prstGeom>
        </p:spPr>
        <p:txBody>
          <a:bodyPr wrap="square">
            <a:sp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Other Logic gates</a:t>
            </a:r>
          </a:p>
          <a:p>
            <a:pPr algn="ctr"/>
            <a:endParaRPr lang="en-US" sz="3200" b="1" dirty="0">
              <a:solidFill>
                <a:srgbClr val="FF0000"/>
              </a:solidFill>
              <a:latin typeface="Times New Roman" panose="02020603050405020304" pitchFamily="18" charset="0"/>
              <a:cs typeface="Times New Roman" panose="02020603050405020304" pitchFamily="18" charset="0"/>
            </a:endParaRPr>
          </a:p>
          <a:p>
            <a:endParaRPr lang="en-US" sz="2000" b="1" dirty="0">
              <a:solidFill>
                <a:srgbClr val="FF0000"/>
              </a:solidFill>
              <a:latin typeface="Times New Roman" panose="02020603050405020304" pitchFamily="18" charset="0"/>
              <a:cs typeface="Times New Roman" panose="02020603050405020304" pitchFamily="18" charset="0"/>
            </a:endParaRPr>
          </a:p>
          <a:p>
            <a:endParaRPr lang="en-US" sz="20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7" name="Content Placeholder 3"/>
          <p:cNvPicPr>
            <a:picLocks noChangeAspect="1"/>
          </p:cNvPicPr>
          <p:nvPr/>
        </p:nvPicPr>
        <p:blipFill>
          <a:blip r:embed="rId2"/>
          <a:stretch>
            <a:fillRect/>
          </a:stretch>
        </p:blipFill>
        <p:spPr>
          <a:xfrm>
            <a:off x="1066800" y="1752600"/>
            <a:ext cx="9144000" cy="3657600"/>
          </a:xfrm>
          <a:prstGeom prst="rect">
            <a:avLst/>
          </a:prstGeom>
        </p:spPr>
      </p:pic>
    </p:spTree>
    <p:extLst>
      <p:ext uri="{BB962C8B-B14F-4D97-AF65-F5344CB8AC3E}">
        <p14:creationId xmlns:p14="http://schemas.microsoft.com/office/powerpoint/2010/main" val="21769662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990600"/>
            <a:ext cx="11734800" cy="2492990"/>
          </a:xfrm>
          <a:prstGeom prst="rect">
            <a:avLst/>
          </a:prstGeom>
        </p:spPr>
        <p:txBody>
          <a:bodyPr wrap="square">
            <a:sp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Boolean Rules &amp; Laws</a:t>
            </a:r>
          </a:p>
          <a:p>
            <a:pPr algn="ctr"/>
            <a:endParaRPr lang="en-US" sz="3200" b="1" dirty="0">
              <a:solidFill>
                <a:srgbClr val="FF0000"/>
              </a:solidFill>
              <a:latin typeface="Times New Roman" panose="02020603050405020304" pitchFamily="18" charset="0"/>
              <a:cs typeface="Times New Roman" panose="02020603050405020304" pitchFamily="18" charset="0"/>
            </a:endParaRPr>
          </a:p>
          <a:p>
            <a:endParaRPr lang="en-US" sz="2000" b="1" dirty="0">
              <a:solidFill>
                <a:srgbClr val="FF0000"/>
              </a:solidFill>
              <a:latin typeface="Times New Roman" panose="02020603050405020304" pitchFamily="18" charset="0"/>
              <a:cs typeface="Times New Roman" panose="02020603050405020304" pitchFamily="18" charset="0"/>
            </a:endParaRPr>
          </a:p>
          <a:p>
            <a:endParaRPr lang="en-US" sz="2000" b="1" dirty="0">
              <a:solidFill>
                <a:srgbClr val="FF000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800" y="1676400"/>
            <a:ext cx="10897200" cy="4724400"/>
          </a:xfrm>
          <a:prstGeom prst="rect">
            <a:avLst/>
          </a:prstGeom>
        </p:spPr>
      </p:pic>
    </p:spTree>
    <p:extLst>
      <p:ext uri="{BB962C8B-B14F-4D97-AF65-F5344CB8AC3E}">
        <p14:creationId xmlns:p14="http://schemas.microsoft.com/office/powerpoint/2010/main" val="4906916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3050" y="914400"/>
            <a:ext cx="10122408" cy="1371600"/>
          </a:xfrm>
        </p:spPr>
        <p:txBody>
          <a:bodyPr>
            <a:noAutofit/>
          </a:bodyPr>
          <a:lstStyle/>
          <a:p>
            <a:r>
              <a:rPr lang="en-US" sz="2800" b="1" u="sng" dirty="0">
                <a:effectLst/>
              </a:rPr>
              <a:t>De Morgan's Theorem</a:t>
            </a:r>
            <a:r>
              <a:rPr lang="en-US" sz="1800" dirty="0">
                <a:effectLst/>
              </a:rPr>
              <a:t/>
            </a:r>
            <a:br>
              <a:rPr lang="en-US" sz="1800" dirty="0">
                <a:effectLst/>
              </a:rPr>
            </a:br>
            <a:r>
              <a:rPr lang="en-US" sz="1800" dirty="0">
                <a:effectLst/>
              </a:rPr>
              <a:t/>
            </a:r>
            <a:br>
              <a:rPr lang="en-US" sz="1800" dirty="0">
                <a:effectLst/>
              </a:rPr>
            </a:br>
            <a:r>
              <a:rPr lang="en-US" sz="1800" dirty="0">
                <a:effectLst/>
              </a:rPr>
              <a:t>The </a:t>
            </a:r>
            <a:r>
              <a:rPr lang="en-US" sz="1800" b="1" dirty="0">
                <a:effectLst/>
              </a:rPr>
              <a:t>First</a:t>
            </a:r>
            <a:r>
              <a:rPr lang="en-US" sz="1800" dirty="0">
                <a:effectLst/>
              </a:rPr>
              <a:t> theorem states that  “</a:t>
            </a:r>
            <a:r>
              <a:rPr lang="en-US" sz="1800" b="1" dirty="0">
                <a:effectLst/>
              </a:rPr>
              <a:t>The complement of the sum of all the terms is equal to the product of the complement of each term</a:t>
            </a:r>
            <a:r>
              <a:rPr lang="en-US" sz="1800" dirty="0">
                <a:effectLst/>
              </a:rPr>
              <a:t>”.</a:t>
            </a:r>
            <a:br>
              <a:rPr lang="en-US" sz="1800" dirty="0">
                <a:effectLst/>
              </a:rPr>
            </a:br>
            <a:r>
              <a:rPr lang="en-US" sz="1800" dirty="0">
                <a:effectLst/>
              </a:rPr>
              <a:t/>
            </a:r>
            <a:br>
              <a:rPr lang="en-US" sz="1800" dirty="0">
                <a:effectLst/>
              </a:rPr>
            </a:br>
            <a:r>
              <a:rPr lang="en-US" sz="1800" dirty="0">
                <a:effectLst/>
              </a:rPr>
              <a:t/>
            </a:r>
            <a:br>
              <a:rPr lang="en-US" sz="1800" dirty="0">
                <a:effectLst/>
              </a:rPr>
            </a:br>
            <a:endParaRPr lang="en-US" sz="1800" dirty="0"/>
          </a:p>
        </p:txBody>
      </p:sp>
      <p:pic>
        <p:nvPicPr>
          <p:cNvPr id="7" name="Picture 6"/>
          <p:cNvPicPr>
            <a:picLocks noChangeAspect="1"/>
          </p:cNvPicPr>
          <p:nvPr/>
        </p:nvPicPr>
        <p:blipFill>
          <a:blip r:embed="rId2"/>
          <a:stretch>
            <a:fillRect/>
          </a:stretch>
        </p:blipFill>
        <p:spPr>
          <a:xfrm>
            <a:off x="4629150" y="1371601"/>
            <a:ext cx="2828571" cy="561905"/>
          </a:xfrm>
          <a:prstGeom prst="rect">
            <a:avLst/>
          </a:prstGeom>
        </p:spPr>
      </p:pic>
      <p:pic>
        <p:nvPicPr>
          <p:cNvPr id="8" name="Content Placeholder 3"/>
          <p:cNvPicPr>
            <a:picLocks noGrp="1" noChangeAspect="1"/>
          </p:cNvPicPr>
          <p:nvPr>
            <p:ph idx="1"/>
          </p:nvPr>
        </p:nvPicPr>
        <p:blipFill>
          <a:blip r:embed="rId3"/>
          <a:stretch>
            <a:fillRect/>
          </a:stretch>
        </p:blipFill>
        <p:spPr>
          <a:xfrm>
            <a:off x="315098" y="2356849"/>
            <a:ext cx="6248400" cy="2139732"/>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1800" y="2438400"/>
            <a:ext cx="5410200" cy="2390641"/>
          </a:xfrm>
          <a:prstGeom prst="rect">
            <a:avLst/>
          </a:prstGeom>
        </p:spPr>
      </p:pic>
    </p:spTree>
    <p:extLst>
      <p:ext uri="{BB962C8B-B14F-4D97-AF65-F5344CB8AC3E}">
        <p14:creationId xmlns:p14="http://schemas.microsoft.com/office/powerpoint/2010/main" val="17741852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98086"/>
            <a:ext cx="11506200" cy="2707114"/>
          </a:xfrm>
        </p:spPr>
        <p:txBody>
          <a:bodyPr>
            <a:noAutofit/>
          </a:bodyPr>
          <a:lstStyle/>
          <a:p>
            <a:r>
              <a:rPr lang="en-US" sz="1800" dirty="0">
                <a:effectLst/>
              </a:rPr>
              <a:t>The </a:t>
            </a:r>
            <a:r>
              <a:rPr lang="en-US" sz="1800" b="1" dirty="0">
                <a:effectLst/>
              </a:rPr>
              <a:t>First</a:t>
            </a:r>
            <a:r>
              <a:rPr lang="en-US" sz="1800" dirty="0">
                <a:effectLst/>
              </a:rPr>
              <a:t> theorem states that  “</a:t>
            </a:r>
            <a:r>
              <a:rPr lang="en-US" sz="1800" b="1" dirty="0">
                <a:effectLst/>
              </a:rPr>
              <a:t>The complement of the product of all the terms is equal to the sum of the complement of each term</a:t>
            </a:r>
            <a:r>
              <a:rPr lang="en-US" sz="1800" dirty="0">
                <a:effectLst/>
              </a:rPr>
              <a:t>”. </a:t>
            </a:r>
            <a:br>
              <a:rPr lang="en-US" sz="1800" dirty="0">
                <a:effectLst/>
              </a:rPr>
            </a:br>
            <a:r>
              <a:rPr lang="en-US" sz="1800" dirty="0">
                <a:effectLst/>
              </a:rPr>
              <a:t/>
            </a:r>
            <a:br>
              <a:rPr lang="en-US" sz="1800" dirty="0">
                <a:effectLst/>
              </a:rPr>
            </a:br>
            <a:endParaRPr lang="en-US" sz="1800" dirty="0"/>
          </a:p>
        </p:txBody>
      </p:sp>
      <p:pic>
        <p:nvPicPr>
          <p:cNvPr id="7" name="Content Placeholder 3"/>
          <p:cNvPicPr>
            <a:picLocks noGrp="1" noChangeAspect="1"/>
          </p:cNvPicPr>
          <p:nvPr>
            <p:ph idx="1"/>
          </p:nvPr>
        </p:nvPicPr>
        <p:blipFill>
          <a:blip r:embed="rId2"/>
          <a:stretch>
            <a:fillRect/>
          </a:stretch>
        </p:blipFill>
        <p:spPr>
          <a:xfrm>
            <a:off x="381000" y="3200400"/>
            <a:ext cx="4800600" cy="2437327"/>
          </a:xfrm>
          <a:prstGeom prst="rect">
            <a:avLst/>
          </a:prstGeom>
        </p:spPr>
      </p:pic>
      <p:pic>
        <p:nvPicPr>
          <p:cNvPr id="8" name="Picture 7"/>
          <p:cNvPicPr>
            <a:picLocks noChangeAspect="1"/>
          </p:cNvPicPr>
          <p:nvPr/>
        </p:nvPicPr>
        <p:blipFill>
          <a:blip r:embed="rId3"/>
          <a:stretch>
            <a:fillRect/>
          </a:stretch>
        </p:blipFill>
        <p:spPr>
          <a:xfrm>
            <a:off x="4732021" y="1644470"/>
            <a:ext cx="2751428" cy="71428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9695" y="3581400"/>
            <a:ext cx="5966460" cy="2611191"/>
          </a:xfrm>
          <a:prstGeom prst="rect">
            <a:avLst/>
          </a:prstGeom>
        </p:spPr>
      </p:pic>
    </p:spTree>
    <p:extLst>
      <p:ext uri="{BB962C8B-B14F-4D97-AF65-F5344CB8AC3E}">
        <p14:creationId xmlns:p14="http://schemas.microsoft.com/office/powerpoint/2010/main" val="462848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90600"/>
            <a:ext cx="11811000" cy="4001095"/>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MODULE-1 											8 </a:t>
            </a:r>
            <a:r>
              <a:rPr lang="en-US" sz="2000" b="1" dirty="0" err="1">
                <a:latin typeface="Times New Roman" panose="02020603050405020304" pitchFamily="18" charset="0"/>
                <a:cs typeface="Times New Roman" panose="02020603050405020304" pitchFamily="18" charset="0"/>
              </a:rPr>
              <a:t>Hr</a:t>
            </a:r>
            <a:endParaRPr lang="en-US" sz="2000" b="1" dirty="0">
              <a:latin typeface="Times New Roman" panose="02020603050405020304" pitchFamily="18" charset="0"/>
              <a:cs typeface="Times New Roman" panose="02020603050405020304" pitchFamily="18" charset="0"/>
            </a:endParaRPr>
          </a:p>
          <a:p>
            <a:pPr algn="just"/>
            <a:r>
              <a:rPr lang="en-US" b="1" dirty="0">
                <a:latin typeface="Times New Roman" panose="02020603050405020304" pitchFamily="18" charset="0"/>
                <a:cs typeface="Times New Roman" panose="02020603050405020304" pitchFamily="18" charset="0"/>
              </a:rPr>
              <a:t>Introduction to Digital Design: </a:t>
            </a:r>
            <a:r>
              <a:rPr lang="en-US" dirty="0">
                <a:latin typeface="Times New Roman" panose="02020603050405020304" pitchFamily="18" charset="0"/>
                <a:cs typeface="Times New Roman" panose="02020603050405020304" pitchFamily="18" charset="0"/>
              </a:rPr>
              <a:t>Binary Logic, Basic Theorems And Properties Of Boolean Algebra, Boolean Functions, Digital Logic Gates, Introduction, The Map Method, Four-Variable Map, Don’t-Care Conditions, NAND and NOR Implementation, Other Hardware Description Language – Verilog Model of a simple circuit.</a:t>
            </a:r>
          </a:p>
          <a:p>
            <a:pPr algn="just"/>
            <a:endParaRPr lang="en-US" dirty="0">
              <a:latin typeface="Times New Roman" panose="02020603050405020304" pitchFamily="18" charset="0"/>
              <a:cs typeface="Times New Roman" panose="02020603050405020304" pitchFamily="18" charset="0"/>
            </a:endParaRPr>
          </a:p>
          <a:p>
            <a:pPr algn="just"/>
            <a:r>
              <a:rPr lang="en-US" b="1" dirty="0">
                <a:latin typeface="Times New Roman" panose="02020603050405020304" pitchFamily="18" charset="0"/>
                <a:cs typeface="Times New Roman" panose="02020603050405020304" pitchFamily="18" charset="0"/>
              </a:rPr>
              <a:t>MODULE-2                                                                                                                                                                              8 </a:t>
            </a:r>
            <a:r>
              <a:rPr lang="en-US" b="1" dirty="0" err="1">
                <a:latin typeface="Times New Roman" panose="02020603050405020304" pitchFamily="18" charset="0"/>
                <a:cs typeface="Times New Roman" panose="02020603050405020304" pitchFamily="18" charset="0"/>
              </a:rPr>
              <a:t>Hr</a:t>
            </a:r>
            <a:endParaRPr lang="en-US" b="1"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Combinational Logic: Introduction, Combinational Circuits, Design Procedure, Binary Adder- </a:t>
            </a:r>
            <a:r>
              <a:rPr lang="en-US" dirty="0" err="1">
                <a:latin typeface="Times New Roman" panose="02020603050405020304" pitchFamily="18" charset="0"/>
                <a:cs typeface="Times New Roman" panose="02020603050405020304" pitchFamily="18" charset="0"/>
              </a:rPr>
              <a:t>Subtractor</a:t>
            </a:r>
            <a:r>
              <a:rPr lang="en-US" dirty="0">
                <a:latin typeface="Times New Roman" panose="02020603050405020304" pitchFamily="18" charset="0"/>
                <a:cs typeface="Times New Roman" panose="02020603050405020304" pitchFamily="18" charset="0"/>
              </a:rPr>
              <a:t>, Decoders, Encoders, Multiplexers. HDL Models of Combinational Circuits – Adder, Multiplexer, Encoder. Sequential Logic: Introduction, Sequential Circuits, Storage Elements: Latches, Flip-Flops.</a:t>
            </a:r>
          </a:p>
          <a:p>
            <a:pPr algn="just"/>
            <a:endParaRPr lang="en-US" dirty="0">
              <a:latin typeface="Times New Roman" panose="02020603050405020304" pitchFamily="18" charset="0"/>
              <a:cs typeface="Times New Roman" panose="02020603050405020304" pitchFamily="18" charset="0"/>
            </a:endParaRPr>
          </a:p>
          <a:p>
            <a:pPr algn="just"/>
            <a:r>
              <a:rPr lang="en-US" b="1" dirty="0">
                <a:latin typeface="Times New Roman" panose="02020603050405020304" pitchFamily="18" charset="0"/>
                <a:cs typeface="Times New Roman" panose="02020603050405020304" pitchFamily="18" charset="0"/>
              </a:rPr>
              <a:t>MODULE-3                                                                                                                                                                              8 </a:t>
            </a:r>
            <a:r>
              <a:rPr lang="en-US" b="1" dirty="0" err="1">
                <a:latin typeface="Times New Roman" panose="02020603050405020304" pitchFamily="18" charset="0"/>
                <a:cs typeface="Times New Roman" panose="02020603050405020304" pitchFamily="18" charset="0"/>
              </a:rPr>
              <a:t>Hr</a:t>
            </a:r>
            <a:endParaRPr lang="en-US" b="1"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Basic Structure of Computers: Functional Units, Basic Operational Concepts, Bus structure, Performance –Processor Clock, Basic Performance Equation, Clock Rate, Performance Measurement. Machine Instructions and Programs: Memory Location and Addresses, Memory Operations, Instruction and Instruction sequencing, Addressing Modes.</a:t>
            </a:r>
          </a:p>
        </p:txBody>
      </p:sp>
    </p:spTree>
    <p:extLst>
      <p:ext uri="{BB962C8B-B14F-4D97-AF65-F5344CB8AC3E}">
        <p14:creationId xmlns:p14="http://schemas.microsoft.com/office/powerpoint/2010/main" val="15128553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838200"/>
            <a:ext cx="10122408" cy="1143000"/>
          </a:xfrm>
        </p:spPr>
        <p:txBody>
          <a:bodyPr>
            <a:normAutofit/>
          </a:bodyPr>
          <a:lstStyle/>
          <a:p>
            <a:r>
              <a:rPr lang="en-US" sz="2800" b="1" u="sng" dirty="0">
                <a:effectLst/>
              </a:rPr>
              <a:t>Minimum Forms of Switching Functions</a:t>
            </a:r>
            <a:r>
              <a:rPr lang="en-US" sz="2800" u="sng" dirty="0">
                <a:effectLst/>
              </a:rPr>
              <a:t/>
            </a:r>
            <a:br>
              <a:rPr lang="en-US" sz="2800" u="sng" dirty="0">
                <a:effectLst/>
              </a:rPr>
            </a:br>
            <a:endParaRPr lang="en-US" sz="2800" u="sng" dirty="0"/>
          </a:p>
        </p:txBody>
      </p:sp>
      <p:sp>
        <p:nvSpPr>
          <p:cNvPr id="3" name="Content Placeholder 2"/>
          <p:cNvSpPr>
            <a:spLocks noGrp="1"/>
          </p:cNvSpPr>
          <p:nvPr>
            <p:ph idx="1"/>
          </p:nvPr>
        </p:nvSpPr>
        <p:spPr>
          <a:xfrm>
            <a:off x="457200" y="2209800"/>
            <a:ext cx="10517429" cy="3733800"/>
          </a:xfrm>
        </p:spPr>
        <p:txBody>
          <a:bodyPr>
            <a:normAutofit/>
          </a:bodyPr>
          <a:lstStyle/>
          <a:p>
            <a:pPr algn="just"/>
            <a:r>
              <a:rPr lang="en-US" sz="2800" dirty="0"/>
              <a:t>In a </a:t>
            </a:r>
            <a:r>
              <a:rPr lang="en-US" sz="2800" b="1" dirty="0"/>
              <a:t>positive logic </a:t>
            </a:r>
            <a:r>
              <a:rPr lang="en-US" sz="2800" dirty="0"/>
              <a:t>system, binary 0 stands for low voltage and binary 1 for high voltage. </a:t>
            </a:r>
          </a:p>
          <a:p>
            <a:pPr algn="just"/>
            <a:r>
              <a:rPr lang="en-US" sz="2800" dirty="0"/>
              <a:t>In a </a:t>
            </a:r>
            <a:r>
              <a:rPr lang="en-US" sz="2800" b="1" dirty="0"/>
              <a:t>negative logic </a:t>
            </a:r>
            <a:r>
              <a:rPr lang="en-US" sz="2800" dirty="0"/>
              <a:t>system, binary 0 stands for high voltage and binary 1 for low voltage.</a:t>
            </a:r>
          </a:p>
          <a:p>
            <a:pPr algn="just"/>
            <a:r>
              <a:rPr lang="en-US" sz="2800" b="1" dirty="0"/>
              <a:t>Combinational Circuits </a:t>
            </a:r>
            <a:r>
              <a:rPr lang="en-US" sz="2800" dirty="0"/>
              <a:t>are circuits made up of different types of logic gates</a:t>
            </a:r>
          </a:p>
        </p:txBody>
      </p:sp>
    </p:spTree>
    <p:extLst>
      <p:ext uri="{BB962C8B-B14F-4D97-AF65-F5344CB8AC3E}">
        <p14:creationId xmlns:p14="http://schemas.microsoft.com/office/powerpoint/2010/main" val="2193493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5605729" cy="1143000"/>
          </a:xfrm>
        </p:spPr>
        <p:txBody>
          <a:bodyPr>
            <a:normAutofit fontScale="90000"/>
          </a:bodyPr>
          <a:lstStyle/>
          <a:p>
            <a:r>
              <a:rPr lang="en-US" sz="3200" u="sng" dirty="0" err="1">
                <a:effectLst/>
              </a:rPr>
              <a:t>Minterms</a:t>
            </a:r>
            <a:r>
              <a:rPr lang="en-US" sz="3200" u="sng" dirty="0">
                <a:effectLst/>
              </a:rPr>
              <a:t> and </a:t>
            </a:r>
            <a:r>
              <a:rPr lang="en-US" sz="3200" u="sng" dirty="0" err="1">
                <a:effectLst/>
              </a:rPr>
              <a:t>Maxterms</a:t>
            </a:r>
            <a:r>
              <a:rPr lang="en-US" sz="3200" u="sng" dirty="0">
                <a:effectLst/>
              </a:rPr>
              <a:t> for Three Variables</a:t>
            </a:r>
            <a:br>
              <a:rPr lang="en-US" sz="3200" u="sng" dirty="0">
                <a:effectLst/>
              </a:rPr>
            </a:br>
            <a:endParaRPr lang="en-US" sz="3200" u="sng" dirty="0"/>
          </a:p>
        </p:txBody>
      </p:sp>
      <p:pic>
        <p:nvPicPr>
          <p:cNvPr id="4" name="image29.jpeg"/>
          <p:cNvPicPr>
            <a:picLocks noGrp="1"/>
          </p:cNvPicPr>
          <p:nvPr>
            <p:ph idx="1"/>
          </p:nvPr>
        </p:nvPicPr>
        <p:blipFill>
          <a:blip r:embed="rId2" cstate="print"/>
          <a:stretch>
            <a:fillRect/>
          </a:stretch>
        </p:blipFill>
        <p:spPr>
          <a:xfrm>
            <a:off x="6400800" y="1292180"/>
            <a:ext cx="5529529" cy="2057400"/>
          </a:xfrm>
          <a:prstGeom prst="rect">
            <a:avLst/>
          </a:prstGeom>
        </p:spPr>
      </p:pic>
      <p:sp>
        <p:nvSpPr>
          <p:cNvPr id="5" name="Rectangle 4"/>
          <p:cNvSpPr/>
          <p:nvPr/>
        </p:nvSpPr>
        <p:spPr>
          <a:xfrm>
            <a:off x="533400" y="3352800"/>
            <a:ext cx="11049000" cy="2862322"/>
          </a:xfrm>
          <a:prstGeom prst="rect">
            <a:avLst/>
          </a:prstGeom>
        </p:spPr>
        <p:txBody>
          <a:bodyPr wrap="square">
            <a:spAutoFit/>
          </a:bodyPr>
          <a:lstStyle/>
          <a:p>
            <a:pPr marL="285750" indent="-285750" algn="just">
              <a:buFont typeface="Arial" panose="020B0604020202020204" pitchFamily="34" charset="0"/>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A </a:t>
            </a:r>
            <a:r>
              <a:rPr lang="en-US" b="1" dirty="0" err="1">
                <a:latin typeface="Times New Roman" panose="02020603050405020304" pitchFamily="18" charset="0"/>
                <a:ea typeface="Times New Roman" panose="02020603050405020304" pitchFamily="18" charset="0"/>
                <a:cs typeface="Times New Roman" panose="02020603050405020304" pitchFamily="18" charset="0"/>
              </a:rPr>
              <a:t>minterm</a:t>
            </a:r>
            <a:r>
              <a:rPr lang="en-US" b="1"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 is a </a:t>
            </a:r>
            <a:r>
              <a:rPr lang="en-US" b="1" dirty="0">
                <a:latin typeface="Times New Roman" panose="02020603050405020304" pitchFamily="18" charset="0"/>
                <a:ea typeface="Times New Roman" panose="02020603050405020304" pitchFamily="18" charset="0"/>
                <a:cs typeface="Times New Roman" panose="02020603050405020304" pitchFamily="18" charset="0"/>
              </a:rPr>
              <a:t>product</a:t>
            </a:r>
            <a:r>
              <a:rPr lang="en-US" dirty="0">
                <a:latin typeface="Times New Roman" panose="02020603050405020304" pitchFamily="18" charset="0"/>
                <a:ea typeface="Times New Roman" panose="02020603050405020304" pitchFamily="18" charset="0"/>
                <a:cs typeface="Times New Roman" panose="02020603050405020304" pitchFamily="18" charset="0"/>
              </a:rPr>
              <a:t> of  </a:t>
            </a:r>
            <a:r>
              <a:rPr lang="en-US" b="1" dirty="0">
                <a:latin typeface="Times New Roman" panose="02020603050405020304" pitchFamily="18" charset="0"/>
                <a:ea typeface="Times New Roman" panose="02020603050405020304" pitchFamily="18" charset="0"/>
                <a:cs typeface="Times New Roman" panose="02020603050405020304" pitchFamily="18" charset="0"/>
              </a:rPr>
              <a:t>“n” </a:t>
            </a:r>
            <a:r>
              <a:rPr lang="en-US" dirty="0">
                <a:latin typeface="Times New Roman" panose="02020603050405020304" pitchFamily="18" charset="0"/>
                <a:ea typeface="Times New Roman" panose="02020603050405020304" pitchFamily="18" charset="0"/>
                <a:cs typeface="Times New Roman" panose="02020603050405020304" pitchFamily="18" charset="0"/>
              </a:rPr>
              <a:t> literals </a:t>
            </a:r>
          </a:p>
          <a:p>
            <a:pPr algn="just"/>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a:t>
            </a:r>
            <a:r>
              <a:rPr lang="en-US" b="1" dirty="0" err="1">
                <a:latin typeface="Times New Roman" panose="02020603050405020304" pitchFamily="18" charset="0"/>
                <a:cs typeface="Times New Roman" panose="02020603050405020304" pitchFamily="18" charset="0"/>
              </a:rPr>
              <a:t>maxterm</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is a </a:t>
            </a:r>
            <a:r>
              <a:rPr lang="en-US" b="1" dirty="0">
                <a:latin typeface="Times New Roman" panose="02020603050405020304" pitchFamily="18" charset="0"/>
                <a:cs typeface="Times New Roman" panose="02020603050405020304" pitchFamily="18" charset="0"/>
              </a:rPr>
              <a:t>sum </a:t>
            </a:r>
            <a:r>
              <a:rPr lang="en-US" dirty="0">
                <a:latin typeface="Times New Roman" panose="02020603050405020304" pitchFamily="18" charset="0"/>
                <a:cs typeface="Times New Roman" panose="02020603050405020304" pitchFamily="18" charset="0"/>
              </a:rPr>
              <a:t>of  </a:t>
            </a:r>
            <a:r>
              <a:rPr lang="en-US" b="1" dirty="0">
                <a:latin typeface="Times New Roman" panose="02020603050405020304" pitchFamily="18" charset="0"/>
                <a:ea typeface="Times New Roman" panose="02020603050405020304" pitchFamily="18" charset="0"/>
                <a:cs typeface="Times New Roman" panose="02020603050405020304" pitchFamily="18" charset="0"/>
              </a:rPr>
              <a:t>“n”</a:t>
            </a:r>
            <a:r>
              <a:rPr lang="en-US" dirty="0">
                <a:latin typeface="Times New Roman" panose="02020603050405020304" pitchFamily="18" charset="0"/>
                <a:cs typeface="Times New Roman" panose="02020603050405020304" pitchFamily="18" charset="0"/>
              </a:rPr>
              <a:t>  literals </a:t>
            </a:r>
          </a:p>
          <a:p>
            <a:pPr algn="just"/>
            <a:endParaRPr lang="en-US"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b="1" dirty="0"/>
              <a:t>Sum Of Products (SOP)</a:t>
            </a:r>
            <a:r>
              <a:rPr lang="en-US" dirty="0"/>
              <a:t>: A Boolean equation that is the logical sum of logical products. This type of equation applies to an AND-OR circuit.</a:t>
            </a:r>
          </a:p>
          <a:p>
            <a:pPr algn="just"/>
            <a:endParaRPr lang="en-US" dirty="0"/>
          </a:p>
          <a:p>
            <a:pPr marL="285750" indent="-285750" algn="just">
              <a:buFont typeface="Arial" panose="020B0604020202020204" pitchFamily="34" charset="0"/>
              <a:buChar char="•"/>
            </a:pPr>
            <a:r>
              <a:rPr lang="en-US" b="1" dirty="0"/>
              <a:t>Product Of Sums (POS)</a:t>
            </a:r>
            <a:r>
              <a:rPr lang="en-US" dirty="0"/>
              <a:t>: A Boolean equation that is the logical product of logical sums. This type of equation applies to an OR-AND circuit.</a:t>
            </a:r>
          </a:p>
          <a:p>
            <a:pPr marL="285750" indent="-285750" algn="just">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1011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14400"/>
            <a:ext cx="10122408" cy="1752600"/>
          </a:xfrm>
        </p:spPr>
        <p:txBody>
          <a:bodyPr>
            <a:noAutofit/>
          </a:bodyPr>
          <a:lstStyle/>
          <a:p>
            <a:r>
              <a:rPr lang="en-US" sz="2400" b="1" u="sng" dirty="0"/>
              <a:t>Steps to get SOP</a:t>
            </a:r>
            <a:r>
              <a:rPr lang="en-US" sz="1800" b="1" u="sng" dirty="0"/>
              <a:t/>
            </a:r>
            <a:br>
              <a:rPr lang="en-US" sz="1800" b="1" u="sng" dirty="0"/>
            </a:br>
            <a:r>
              <a:rPr lang="en-US" sz="1800" b="1" dirty="0"/>
              <a:t/>
            </a:r>
            <a:br>
              <a:rPr lang="en-US" sz="1800" b="1" dirty="0"/>
            </a:br>
            <a:r>
              <a:rPr lang="en-US" sz="1800" dirty="0"/>
              <a:t>1) Locate each output 1 in truth table</a:t>
            </a:r>
            <a:br>
              <a:rPr lang="en-US" sz="1800" dirty="0"/>
            </a:br>
            <a:r>
              <a:rPr lang="en-US" sz="1800" dirty="0"/>
              <a:t>2) Write the respective </a:t>
            </a:r>
            <a:r>
              <a:rPr lang="en-US" sz="1800" b="1" dirty="0" err="1"/>
              <a:t>minterm</a:t>
            </a:r>
            <a:r>
              <a:rPr lang="en-US" sz="1800" dirty="0"/>
              <a:t/>
            </a:r>
            <a:br>
              <a:rPr lang="en-US" sz="1800" dirty="0"/>
            </a:br>
            <a:r>
              <a:rPr lang="en-US" sz="1800" dirty="0"/>
              <a:t>3) Apply OR operation to the </a:t>
            </a:r>
            <a:r>
              <a:rPr lang="en-US" sz="1800" b="1" dirty="0" err="1"/>
              <a:t>minterms</a:t>
            </a:r>
            <a:endParaRPr lang="en-US" sz="1800" b="1" dirty="0"/>
          </a:p>
        </p:txBody>
      </p:sp>
      <p:pic>
        <p:nvPicPr>
          <p:cNvPr id="4" name="Content Placeholder 3"/>
          <p:cNvPicPr>
            <a:picLocks noGrp="1" noChangeAspect="1"/>
          </p:cNvPicPr>
          <p:nvPr>
            <p:ph idx="1"/>
          </p:nvPr>
        </p:nvPicPr>
        <p:blipFill>
          <a:blip r:embed="rId2"/>
          <a:stretch>
            <a:fillRect/>
          </a:stretch>
        </p:blipFill>
        <p:spPr>
          <a:xfrm>
            <a:off x="685800" y="3581400"/>
            <a:ext cx="10654547" cy="2667000"/>
          </a:xfrm>
          <a:prstGeom prst="rect">
            <a:avLst/>
          </a:prstGeom>
        </p:spPr>
      </p:pic>
    </p:spTree>
    <p:extLst>
      <p:ext uri="{BB962C8B-B14F-4D97-AF65-F5344CB8AC3E}">
        <p14:creationId xmlns:p14="http://schemas.microsoft.com/office/powerpoint/2010/main" val="779791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226445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066800"/>
            <a:ext cx="10122408" cy="1676400"/>
          </a:xfrm>
        </p:spPr>
        <p:txBody>
          <a:bodyPr>
            <a:noAutofit/>
          </a:bodyPr>
          <a:lstStyle/>
          <a:p>
            <a:r>
              <a:rPr lang="en-US" sz="2400" b="1" u="sng" dirty="0"/>
              <a:t>Steps to get SOP</a:t>
            </a:r>
            <a:br>
              <a:rPr lang="en-US" sz="2400" b="1" u="sng" dirty="0"/>
            </a:br>
            <a:r>
              <a:rPr lang="en-US" sz="1800" b="1" dirty="0"/>
              <a:t/>
            </a:r>
            <a:br>
              <a:rPr lang="en-US" sz="1800" b="1" dirty="0"/>
            </a:br>
            <a:r>
              <a:rPr lang="en-US" sz="1800" dirty="0"/>
              <a:t>1) Locate each output 0 in truth table</a:t>
            </a:r>
            <a:br>
              <a:rPr lang="en-US" sz="1800" dirty="0"/>
            </a:br>
            <a:r>
              <a:rPr lang="en-US" sz="1800" dirty="0"/>
              <a:t>2) Write the respective </a:t>
            </a:r>
            <a:r>
              <a:rPr lang="en-US" sz="1800" b="1" dirty="0" err="1"/>
              <a:t>maxterm</a:t>
            </a:r>
            <a:r>
              <a:rPr lang="en-US" sz="1800" dirty="0"/>
              <a:t/>
            </a:r>
            <a:br>
              <a:rPr lang="en-US" sz="1800" dirty="0"/>
            </a:br>
            <a:r>
              <a:rPr lang="en-US" sz="1800" dirty="0"/>
              <a:t>3) Apply AND operation to the </a:t>
            </a:r>
            <a:r>
              <a:rPr lang="en-US" sz="1800" b="1" dirty="0" err="1"/>
              <a:t>maxterms</a:t>
            </a:r>
            <a:endParaRPr lang="en-US" sz="1800" dirty="0"/>
          </a:p>
        </p:txBody>
      </p:sp>
      <p:pic>
        <p:nvPicPr>
          <p:cNvPr id="4" name="Content Placeholder 3"/>
          <p:cNvPicPr>
            <a:picLocks noGrp="1" noChangeAspect="1"/>
          </p:cNvPicPr>
          <p:nvPr>
            <p:ph idx="1"/>
          </p:nvPr>
        </p:nvPicPr>
        <p:blipFill>
          <a:blip r:embed="rId2"/>
          <a:stretch>
            <a:fillRect/>
          </a:stretch>
        </p:blipFill>
        <p:spPr>
          <a:xfrm>
            <a:off x="914400" y="3200400"/>
            <a:ext cx="10556027" cy="2895600"/>
          </a:xfrm>
          <a:prstGeom prst="rect">
            <a:avLst/>
          </a:prstGeom>
        </p:spPr>
      </p:pic>
    </p:spTree>
    <p:extLst>
      <p:ext uri="{BB962C8B-B14F-4D97-AF65-F5344CB8AC3E}">
        <p14:creationId xmlns:p14="http://schemas.microsoft.com/office/powerpoint/2010/main" val="3645542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394" y="932534"/>
            <a:ext cx="10801350" cy="715962"/>
          </a:xfrm>
        </p:spPr>
        <p:txBody>
          <a:bodyPr>
            <a:normAutofit/>
          </a:bodyPr>
          <a:lstStyle/>
          <a:p>
            <a:r>
              <a:rPr lang="en-US" sz="2000" u="sng" dirty="0"/>
              <a:t>Combinational Circuit with Truth Table is given write SOP and POS expressions</a:t>
            </a:r>
            <a:r>
              <a:rPr lang="en-US" sz="2000" dirty="0"/>
              <a:t>.</a:t>
            </a:r>
          </a:p>
        </p:txBody>
      </p:sp>
      <p:pic>
        <p:nvPicPr>
          <p:cNvPr id="4" name="Content Placeholder 3"/>
          <p:cNvPicPr>
            <a:picLocks noGrp="1" noChangeAspect="1"/>
          </p:cNvPicPr>
          <p:nvPr>
            <p:ph idx="1"/>
          </p:nvPr>
        </p:nvPicPr>
        <p:blipFill>
          <a:blip r:embed="rId2"/>
          <a:stretch>
            <a:fillRect/>
          </a:stretch>
        </p:blipFill>
        <p:spPr>
          <a:xfrm>
            <a:off x="1676400" y="2107621"/>
            <a:ext cx="3497580" cy="1342403"/>
          </a:xfrm>
          <a:prstGeom prst="rect">
            <a:avLst/>
          </a:prstGeom>
        </p:spPr>
      </p:pic>
      <p:pic>
        <p:nvPicPr>
          <p:cNvPr id="5" name="Picture 4"/>
          <p:cNvPicPr>
            <a:picLocks noChangeAspect="1"/>
          </p:cNvPicPr>
          <p:nvPr/>
        </p:nvPicPr>
        <p:blipFill>
          <a:blip r:embed="rId3"/>
          <a:stretch>
            <a:fillRect/>
          </a:stretch>
        </p:blipFill>
        <p:spPr>
          <a:xfrm>
            <a:off x="6858000" y="1676400"/>
            <a:ext cx="3513339" cy="2078424"/>
          </a:xfrm>
          <a:prstGeom prst="rect">
            <a:avLst/>
          </a:prstGeom>
        </p:spPr>
      </p:pic>
      <p:pic>
        <p:nvPicPr>
          <p:cNvPr id="6" name="Picture 5"/>
          <p:cNvPicPr>
            <a:picLocks noChangeAspect="1"/>
          </p:cNvPicPr>
          <p:nvPr/>
        </p:nvPicPr>
        <p:blipFill>
          <a:blip r:embed="rId4"/>
          <a:stretch>
            <a:fillRect/>
          </a:stretch>
        </p:blipFill>
        <p:spPr>
          <a:xfrm>
            <a:off x="583269" y="3938490"/>
            <a:ext cx="11383601" cy="2690911"/>
          </a:xfrm>
          <a:prstGeom prst="rect">
            <a:avLst/>
          </a:prstGeom>
        </p:spPr>
      </p:pic>
    </p:spTree>
    <p:extLst>
      <p:ext uri="{BB962C8B-B14F-4D97-AF65-F5344CB8AC3E}">
        <p14:creationId xmlns:p14="http://schemas.microsoft.com/office/powerpoint/2010/main" val="14821365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0"/>
            <a:ext cx="10122408" cy="1143000"/>
          </a:xfrm>
        </p:spPr>
        <p:txBody>
          <a:bodyPr>
            <a:noAutofit/>
          </a:bodyPr>
          <a:lstStyle/>
          <a:p>
            <a:r>
              <a:rPr lang="en-US" sz="2400" u="sng" dirty="0">
                <a:effectLst/>
              </a:rPr>
              <a:t>Truth Table with Don’t-Cares</a:t>
            </a:r>
            <a:r>
              <a:rPr lang="en-US" sz="2000" u="sng" dirty="0">
                <a:effectLst/>
              </a:rPr>
              <a:t/>
            </a:r>
            <a:br>
              <a:rPr lang="en-US" sz="2000" u="sng" dirty="0">
                <a:effectLst/>
              </a:rPr>
            </a:br>
            <a:r>
              <a:rPr lang="en-US" sz="2000" dirty="0">
                <a:solidFill>
                  <a:srgbClr val="FF0000"/>
                </a:solidFill>
                <a:effectLst/>
              </a:rPr>
              <a:t>The </a:t>
            </a:r>
            <a:r>
              <a:rPr lang="en-US" sz="2000" b="1" dirty="0">
                <a:solidFill>
                  <a:srgbClr val="FF0000"/>
                </a:solidFill>
                <a:effectLst/>
              </a:rPr>
              <a:t>X</a:t>
            </a:r>
            <a:r>
              <a:rPr lang="en-US" sz="2000" dirty="0">
                <a:solidFill>
                  <a:srgbClr val="FF0000"/>
                </a:solidFill>
                <a:effectLst/>
              </a:rPr>
              <a:t>’s in the truth table indicate that we don’t care whether the value of 0 or 1 is assigned to F.</a:t>
            </a:r>
            <a:endParaRPr lang="en-US" sz="2000" u="sng" dirty="0">
              <a:solidFill>
                <a:srgbClr val="FF0000"/>
              </a:solidFill>
            </a:endParaRPr>
          </a:p>
        </p:txBody>
      </p:sp>
      <p:pic>
        <p:nvPicPr>
          <p:cNvPr id="4" name="Content Placeholder 3"/>
          <p:cNvPicPr>
            <a:picLocks noGrp="1" noChangeAspect="1"/>
          </p:cNvPicPr>
          <p:nvPr>
            <p:ph idx="1"/>
          </p:nvPr>
        </p:nvPicPr>
        <p:blipFill>
          <a:blip r:embed="rId2"/>
          <a:stretch>
            <a:fillRect/>
          </a:stretch>
        </p:blipFill>
        <p:spPr>
          <a:xfrm>
            <a:off x="5349241" y="1905000"/>
            <a:ext cx="2139322" cy="2550516"/>
          </a:xfrm>
          <a:prstGeom prst="rect">
            <a:avLst/>
          </a:prstGeom>
        </p:spPr>
      </p:pic>
      <p:sp>
        <p:nvSpPr>
          <p:cNvPr id="5" name="Rectangle 4"/>
          <p:cNvSpPr/>
          <p:nvPr/>
        </p:nvSpPr>
        <p:spPr>
          <a:xfrm>
            <a:off x="457200" y="4693496"/>
            <a:ext cx="11372850" cy="1200329"/>
          </a:xfrm>
          <a:prstGeom prst="rect">
            <a:avLst/>
          </a:prstGeom>
        </p:spPr>
        <p:txBody>
          <a:bodyPr wrap="square">
            <a:spAutoFit/>
          </a:bodyPr>
          <a:lstStyle/>
          <a:p>
            <a:pPr marL="285750" indent="-285750" algn="just">
              <a:buFont typeface="Arial" panose="020B0604020202020204" pitchFamily="34" charset="0"/>
              <a:buChar char="•"/>
            </a:pPr>
            <a:r>
              <a:rPr lang="en-US" dirty="0">
                <a:latin typeface="Times New Roman" panose="02020603050405020304" pitchFamily="18" charset="0"/>
              </a:rPr>
              <a:t>In SOP we </a:t>
            </a:r>
            <a:r>
              <a:rPr lang="en-US" dirty="0">
                <a:latin typeface="TimesNewRomanPSMT"/>
              </a:rPr>
              <a:t>use m to denote the required </a:t>
            </a:r>
            <a:r>
              <a:rPr lang="en-US" dirty="0" err="1">
                <a:latin typeface="TimesNewRomanPSMT"/>
              </a:rPr>
              <a:t>minterms</a:t>
            </a:r>
            <a:r>
              <a:rPr lang="en-US" dirty="0">
                <a:latin typeface="TimesNewRomanPSMT"/>
              </a:rPr>
              <a:t> and d to denote the don’t</a:t>
            </a:r>
            <a:r>
              <a:rPr lang="en-US" dirty="0">
                <a:latin typeface="Times New Roman" panose="02020603050405020304" pitchFamily="18" charset="0"/>
              </a:rPr>
              <a:t>-care </a:t>
            </a:r>
            <a:r>
              <a:rPr lang="en-US" dirty="0" err="1">
                <a:latin typeface="Times New Roman" panose="02020603050405020304" pitchFamily="18" charset="0"/>
              </a:rPr>
              <a:t>minterms</a:t>
            </a:r>
            <a:r>
              <a:rPr lang="en-US" dirty="0">
                <a:latin typeface="Times New Roman" panose="02020603050405020304" pitchFamily="18" charset="0"/>
              </a:rPr>
              <a:t>.</a:t>
            </a:r>
          </a:p>
          <a:p>
            <a:pPr marL="285750" indent="-285750" algn="just">
              <a:buFont typeface="Arial" panose="020B0604020202020204" pitchFamily="34" charset="0"/>
              <a:buChar char="•"/>
            </a:pPr>
            <a:r>
              <a:rPr lang="el-GR" dirty="0">
                <a:latin typeface="Times New Roman" panose="02020603050405020304" pitchFamily="18" charset="0"/>
              </a:rPr>
              <a:t>F(A,B,C) </a:t>
            </a:r>
            <a:r>
              <a:rPr lang="el-GR" dirty="0">
                <a:latin typeface="TimesNewRomanPSMT"/>
              </a:rPr>
              <a:t>= Σ m(0, 3, 7) + Σ d(1, 6)</a:t>
            </a:r>
          </a:p>
          <a:p>
            <a:pPr marL="285750" indent="-285750" algn="just">
              <a:buFont typeface="Arial" panose="020B0604020202020204" pitchFamily="34" charset="0"/>
              <a:buChar char="•"/>
            </a:pPr>
            <a:r>
              <a:rPr lang="en-US" dirty="0">
                <a:latin typeface="Times New Roman" panose="02020603050405020304" pitchFamily="18" charset="0"/>
              </a:rPr>
              <a:t>In POS we use M to denote the required </a:t>
            </a:r>
            <a:r>
              <a:rPr lang="en-US" dirty="0" err="1">
                <a:latin typeface="Times New Roman" panose="02020603050405020304" pitchFamily="18" charset="0"/>
              </a:rPr>
              <a:t>maxterms</a:t>
            </a:r>
            <a:r>
              <a:rPr lang="en-US" dirty="0">
                <a:latin typeface="Times New Roman" panose="02020603050405020304" pitchFamily="18" charset="0"/>
              </a:rPr>
              <a:t> and D </a:t>
            </a:r>
            <a:r>
              <a:rPr lang="en-US" dirty="0">
                <a:latin typeface="TimesNewRomanPSMT"/>
              </a:rPr>
              <a:t>to denote the don’t</a:t>
            </a:r>
            <a:r>
              <a:rPr lang="en-US" dirty="0">
                <a:latin typeface="Times New Roman" panose="02020603050405020304" pitchFamily="18" charset="0"/>
              </a:rPr>
              <a:t>-care </a:t>
            </a:r>
            <a:r>
              <a:rPr lang="en-US" dirty="0" err="1">
                <a:latin typeface="Times New Roman" panose="02020603050405020304" pitchFamily="18" charset="0"/>
              </a:rPr>
              <a:t>maxterms</a:t>
            </a:r>
            <a:r>
              <a:rPr lang="en-US" dirty="0">
                <a:latin typeface="Times New Roman" panose="02020603050405020304" pitchFamily="18" charset="0"/>
              </a:rPr>
              <a:t>.</a:t>
            </a:r>
          </a:p>
          <a:p>
            <a:pPr marL="285750" indent="-285750" algn="just">
              <a:buFont typeface="Arial" panose="020B0604020202020204" pitchFamily="34" charset="0"/>
              <a:buChar char="•"/>
            </a:pPr>
            <a:r>
              <a:rPr lang="en-US" dirty="0">
                <a:latin typeface="Times New Roman" panose="02020603050405020304" pitchFamily="18" charset="0"/>
              </a:rPr>
              <a:t>F(A,B,C) </a:t>
            </a:r>
            <a:r>
              <a:rPr lang="en-US" dirty="0">
                <a:latin typeface="TimesNewRomanPSMT"/>
              </a:rPr>
              <a:t>= </a:t>
            </a:r>
            <a:r>
              <a:rPr lang="el-GR" dirty="0">
                <a:latin typeface="TimesNewRomanPSMT"/>
              </a:rPr>
              <a:t>Π </a:t>
            </a:r>
            <a:r>
              <a:rPr lang="en-US" dirty="0">
                <a:latin typeface="TimesNewRomanPSMT"/>
              </a:rPr>
              <a:t>M(2, 4, 5) · </a:t>
            </a:r>
            <a:r>
              <a:rPr lang="el-GR" dirty="0">
                <a:latin typeface="TimesNewRomanPSMT"/>
              </a:rPr>
              <a:t>Π </a:t>
            </a:r>
            <a:r>
              <a:rPr lang="en-US" dirty="0">
                <a:latin typeface="TimesNewRomanPSMT"/>
              </a:rPr>
              <a:t>D(1, 6)</a:t>
            </a:r>
            <a:endParaRPr lang="en-US" dirty="0"/>
          </a:p>
        </p:txBody>
      </p:sp>
    </p:spTree>
    <p:extLst>
      <p:ext uri="{BB962C8B-B14F-4D97-AF65-F5344CB8AC3E}">
        <p14:creationId xmlns:p14="http://schemas.microsoft.com/office/powerpoint/2010/main" val="24586792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838200"/>
            <a:ext cx="8915400" cy="838200"/>
          </a:xfrm>
        </p:spPr>
        <p:txBody>
          <a:bodyPr>
            <a:normAutofit/>
          </a:bodyPr>
          <a:lstStyle/>
          <a:p>
            <a:r>
              <a:rPr lang="en-US" sz="2400" u="sng" dirty="0">
                <a:effectLst/>
              </a:rPr>
              <a:t>Write </a:t>
            </a:r>
            <a:r>
              <a:rPr lang="en-US" sz="2400" u="sng" dirty="0" err="1">
                <a:effectLst/>
              </a:rPr>
              <a:t>minterm</a:t>
            </a:r>
            <a:r>
              <a:rPr lang="en-US" sz="2400" u="sng" dirty="0">
                <a:effectLst/>
              </a:rPr>
              <a:t> and </a:t>
            </a:r>
            <a:r>
              <a:rPr lang="en-US" sz="2400" u="sng" dirty="0" err="1">
                <a:effectLst/>
              </a:rPr>
              <a:t>maxterm</a:t>
            </a:r>
            <a:r>
              <a:rPr lang="en-US" sz="2400" u="sng" dirty="0">
                <a:effectLst/>
              </a:rPr>
              <a:t> expansions for the following truth table.</a:t>
            </a:r>
            <a:endParaRPr lang="en-US" sz="2400" u="sng" dirty="0"/>
          </a:p>
        </p:txBody>
      </p:sp>
      <p:pic>
        <p:nvPicPr>
          <p:cNvPr id="4" name="Content Placeholder 3"/>
          <p:cNvPicPr>
            <a:picLocks noGrp="1" noChangeAspect="1"/>
          </p:cNvPicPr>
          <p:nvPr>
            <p:ph idx="1"/>
          </p:nvPr>
        </p:nvPicPr>
        <p:blipFill>
          <a:blip r:embed="rId2"/>
          <a:stretch>
            <a:fillRect/>
          </a:stretch>
        </p:blipFill>
        <p:spPr>
          <a:xfrm>
            <a:off x="533400" y="1676400"/>
            <a:ext cx="11354764" cy="4419600"/>
          </a:xfrm>
          <a:prstGeom prst="rect">
            <a:avLst/>
          </a:prstGeom>
        </p:spPr>
      </p:pic>
    </p:spTree>
    <p:extLst>
      <p:ext uri="{BB962C8B-B14F-4D97-AF65-F5344CB8AC3E}">
        <p14:creationId xmlns:p14="http://schemas.microsoft.com/office/powerpoint/2010/main" val="22089172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11582400" cy="2163762"/>
          </a:xfrm>
        </p:spPr>
        <p:txBody>
          <a:bodyPr>
            <a:noAutofit/>
          </a:bodyPr>
          <a:lstStyle/>
          <a:p>
            <a:pPr algn="l"/>
            <a:r>
              <a:rPr lang="en-US" sz="2400" dirty="0"/>
              <a:t>The various Boolean expression simplification techniques are</a:t>
            </a:r>
            <a:br>
              <a:rPr lang="en-US" sz="2400" dirty="0"/>
            </a:br>
            <a:r>
              <a:rPr lang="en-US" sz="2400" dirty="0"/>
              <a:t>1) Algebraic techniques</a:t>
            </a:r>
            <a:br>
              <a:rPr lang="en-US" sz="2400" dirty="0"/>
            </a:br>
            <a:r>
              <a:rPr lang="en-US" sz="2400" dirty="0"/>
              <a:t>2) </a:t>
            </a:r>
            <a:r>
              <a:rPr lang="en-US" sz="2400" dirty="0" err="1"/>
              <a:t>Karnaugh</a:t>
            </a:r>
            <a:r>
              <a:rPr lang="en-US" sz="2400" dirty="0"/>
              <a:t> Map/K-Map Method</a:t>
            </a:r>
            <a:br>
              <a:rPr lang="en-US" sz="2400" dirty="0"/>
            </a:br>
            <a:r>
              <a:rPr lang="en-US" sz="2400" dirty="0"/>
              <a:t>3) Quine </a:t>
            </a:r>
            <a:r>
              <a:rPr lang="en-US" sz="2400" dirty="0" err="1"/>
              <a:t>McCluskey</a:t>
            </a:r>
            <a:r>
              <a:rPr lang="en-US" sz="2400" dirty="0"/>
              <a:t> Method</a:t>
            </a:r>
            <a:br>
              <a:rPr lang="en-US" sz="2400" dirty="0"/>
            </a:br>
            <a:r>
              <a:rPr lang="en-US" sz="2400" dirty="0"/>
              <a:t>4) Entered Variable Map/ MEV/EMV Method</a:t>
            </a:r>
          </a:p>
        </p:txBody>
      </p:sp>
      <p:sp>
        <p:nvSpPr>
          <p:cNvPr id="3" name="Content Placeholder 2"/>
          <p:cNvSpPr>
            <a:spLocks noGrp="1"/>
          </p:cNvSpPr>
          <p:nvPr>
            <p:ph idx="1"/>
          </p:nvPr>
        </p:nvSpPr>
        <p:spPr>
          <a:xfrm>
            <a:off x="304800" y="3352800"/>
            <a:ext cx="11374679" cy="2971800"/>
          </a:xfrm>
        </p:spPr>
        <p:txBody>
          <a:bodyPr>
            <a:normAutofit/>
          </a:bodyPr>
          <a:lstStyle/>
          <a:p>
            <a:pPr algn="just"/>
            <a:r>
              <a:rPr lang="en-US" sz="2800" b="1" i="1" dirty="0" err="1"/>
              <a:t>Karnaugh</a:t>
            </a:r>
            <a:r>
              <a:rPr lang="en-US" sz="2800" b="1" i="1" dirty="0"/>
              <a:t> map/K map </a:t>
            </a:r>
            <a:r>
              <a:rPr lang="en-US" sz="2800" dirty="0"/>
              <a:t>is a method simplifying and manipulating switching functions. </a:t>
            </a:r>
          </a:p>
          <a:p>
            <a:pPr algn="just"/>
            <a:r>
              <a:rPr lang="en-US" sz="2800" dirty="0"/>
              <a:t>K map method is faster and easier to apply than other simplification methods.</a:t>
            </a:r>
          </a:p>
        </p:txBody>
      </p:sp>
    </p:spTree>
    <p:extLst>
      <p:ext uri="{BB962C8B-B14F-4D97-AF65-F5344CB8AC3E}">
        <p14:creationId xmlns:p14="http://schemas.microsoft.com/office/powerpoint/2010/main" val="39999331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914400"/>
            <a:ext cx="11353800" cy="960438"/>
          </a:xfrm>
        </p:spPr>
        <p:txBody>
          <a:bodyPr>
            <a:noAutofit/>
          </a:bodyPr>
          <a:lstStyle/>
          <a:p>
            <a:r>
              <a:rPr lang="en-US" sz="2000" b="1" u="sng" dirty="0"/>
              <a:t>Two Variable K-Map</a:t>
            </a:r>
            <a:r>
              <a:rPr lang="en-US" sz="2000" b="1" dirty="0"/>
              <a:t/>
            </a:r>
            <a:br>
              <a:rPr lang="en-US" sz="2000" b="1" dirty="0"/>
            </a:br>
            <a:r>
              <a:rPr lang="en-US" sz="2000" dirty="0">
                <a:effectLst/>
              </a:rPr>
              <a:t>The number of cells in 2 variable K-map is four (2X2), since the number of variables is two.  The following figure shows 2 variable K-map and location of </a:t>
            </a:r>
            <a:r>
              <a:rPr lang="en-US" sz="2000" dirty="0" err="1">
                <a:effectLst/>
              </a:rPr>
              <a:t>minterms</a:t>
            </a:r>
            <a:r>
              <a:rPr lang="en-US" sz="2000" dirty="0">
                <a:effectLst/>
              </a:rPr>
              <a:t> on a 2 variable K-map.</a:t>
            </a:r>
          </a:p>
        </p:txBody>
      </p:sp>
      <p:pic>
        <p:nvPicPr>
          <p:cNvPr id="4" name="Content Placeholder 3"/>
          <p:cNvPicPr>
            <a:picLocks noGrp="1" noChangeAspect="1"/>
          </p:cNvPicPr>
          <p:nvPr>
            <p:ph idx="1"/>
          </p:nvPr>
        </p:nvPicPr>
        <p:blipFill>
          <a:blip r:embed="rId2"/>
          <a:stretch>
            <a:fillRect/>
          </a:stretch>
        </p:blipFill>
        <p:spPr>
          <a:xfrm>
            <a:off x="1833723" y="1904999"/>
            <a:ext cx="8471212" cy="1721587"/>
          </a:xfrm>
          <a:prstGeom prst="rect">
            <a:avLst/>
          </a:prstGeom>
        </p:spPr>
      </p:pic>
      <p:sp>
        <p:nvSpPr>
          <p:cNvPr id="6" name="Rectangle 5"/>
          <p:cNvSpPr/>
          <p:nvPr/>
        </p:nvSpPr>
        <p:spPr>
          <a:xfrm>
            <a:off x="1080134" y="3617040"/>
            <a:ext cx="9978390" cy="655638"/>
          </a:xfrm>
          <a:prstGeom prst="rect">
            <a:avLst/>
          </a:prstGeom>
        </p:spPr>
        <p:txBody>
          <a:bodyPr wrap="square">
            <a:spAutoFit/>
          </a:bodyPr>
          <a:lstStyle/>
          <a:p>
            <a:r>
              <a:rPr lang="en-US" dirty="0">
                <a:latin typeface="Times New Roman" panose="02020603050405020304" pitchFamily="18" charset="0"/>
              </a:rPr>
              <a:t>Example: Convert following truth table into K map.</a:t>
            </a:r>
          </a:p>
          <a:p>
            <a:r>
              <a:rPr lang="es-ES" dirty="0">
                <a:latin typeface="Times New Roman" panose="02020603050405020304" pitchFamily="18" charset="0"/>
              </a:rPr>
              <a:t>Y = F(A, B) = </a:t>
            </a:r>
            <a:r>
              <a:rPr lang="es-ES" dirty="0">
                <a:latin typeface="TimesNewRomanPSMT"/>
              </a:rPr>
              <a:t>Σ m </a:t>
            </a:r>
            <a:r>
              <a:rPr lang="es-ES" dirty="0">
                <a:latin typeface="Times New Roman" panose="02020603050405020304" pitchFamily="18" charset="0"/>
              </a:rPr>
              <a:t>(2, 3)</a:t>
            </a:r>
            <a:endParaRPr lang="en-US" dirty="0"/>
          </a:p>
        </p:txBody>
      </p:sp>
      <p:pic>
        <p:nvPicPr>
          <p:cNvPr id="7" name="image43.jpeg"/>
          <p:cNvPicPr/>
          <p:nvPr/>
        </p:nvPicPr>
        <p:blipFill>
          <a:blip r:embed="rId3" cstate="print"/>
          <a:stretch>
            <a:fillRect/>
          </a:stretch>
        </p:blipFill>
        <p:spPr>
          <a:xfrm>
            <a:off x="1608512" y="4648200"/>
            <a:ext cx="4460817" cy="1676400"/>
          </a:xfrm>
          <a:prstGeom prst="rect">
            <a:avLst/>
          </a:prstGeom>
        </p:spPr>
      </p:pic>
      <p:sp>
        <p:nvSpPr>
          <p:cNvPr id="9" name="Rectangle 4"/>
          <p:cNvSpPr>
            <a:spLocks noChangeArrowheads="1"/>
          </p:cNvSpPr>
          <p:nvPr/>
        </p:nvSpPr>
        <p:spPr bwMode="auto">
          <a:xfrm>
            <a:off x="6686550" y="4996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0" name="Group 1"/>
          <p:cNvGrpSpPr>
            <a:grpSpLocks/>
          </p:cNvGrpSpPr>
          <p:nvPr/>
        </p:nvGrpSpPr>
        <p:grpSpPr bwMode="auto">
          <a:xfrm>
            <a:off x="6686550" y="5181600"/>
            <a:ext cx="1131570" cy="609600"/>
            <a:chOff x="0" y="0"/>
            <a:chExt cx="658" cy="520"/>
          </a:xfrm>
        </p:grpSpPr>
        <p:sp>
          <p:nvSpPr>
            <p:cNvPr id="11" name="Freeform 3"/>
            <p:cNvSpPr>
              <a:spLocks/>
            </p:cNvSpPr>
            <p:nvPr/>
          </p:nvSpPr>
          <p:spPr bwMode="auto">
            <a:xfrm>
              <a:off x="10" y="10"/>
              <a:ext cx="638" cy="500"/>
            </a:xfrm>
            <a:custGeom>
              <a:avLst/>
              <a:gdLst>
                <a:gd name="T0" fmla="+- 0 398 10"/>
                <a:gd name="T1" fmla="*/ T0 w 638"/>
                <a:gd name="T2" fmla="+- 0 10 10"/>
                <a:gd name="T3" fmla="*/ 10 h 500"/>
                <a:gd name="T4" fmla="+- 0 398 10"/>
                <a:gd name="T5" fmla="*/ T4 w 638"/>
                <a:gd name="T6" fmla="+- 0 135 10"/>
                <a:gd name="T7" fmla="*/ 135 h 500"/>
                <a:gd name="T8" fmla="+- 0 10 10"/>
                <a:gd name="T9" fmla="*/ T8 w 638"/>
                <a:gd name="T10" fmla="+- 0 135 10"/>
                <a:gd name="T11" fmla="*/ 135 h 500"/>
                <a:gd name="T12" fmla="+- 0 10 10"/>
                <a:gd name="T13" fmla="*/ T12 w 638"/>
                <a:gd name="T14" fmla="+- 0 385 10"/>
                <a:gd name="T15" fmla="*/ 385 h 500"/>
                <a:gd name="T16" fmla="+- 0 398 10"/>
                <a:gd name="T17" fmla="*/ T16 w 638"/>
                <a:gd name="T18" fmla="+- 0 385 10"/>
                <a:gd name="T19" fmla="*/ 385 h 500"/>
                <a:gd name="T20" fmla="+- 0 398 10"/>
                <a:gd name="T21" fmla="*/ T20 w 638"/>
                <a:gd name="T22" fmla="+- 0 510 10"/>
                <a:gd name="T23" fmla="*/ 510 h 500"/>
                <a:gd name="T24" fmla="+- 0 648 10"/>
                <a:gd name="T25" fmla="*/ T24 w 638"/>
                <a:gd name="T26" fmla="+- 0 260 10"/>
                <a:gd name="T27" fmla="*/ 260 h 500"/>
                <a:gd name="T28" fmla="+- 0 398 10"/>
                <a:gd name="T29" fmla="*/ T28 w 638"/>
                <a:gd name="T30" fmla="+- 0 10 10"/>
                <a:gd name="T31" fmla="*/ 10 h 500"/>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638" h="500">
                  <a:moveTo>
                    <a:pt x="388" y="0"/>
                  </a:moveTo>
                  <a:lnTo>
                    <a:pt x="388" y="125"/>
                  </a:lnTo>
                  <a:lnTo>
                    <a:pt x="0" y="125"/>
                  </a:lnTo>
                  <a:lnTo>
                    <a:pt x="0" y="375"/>
                  </a:lnTo>
                  <a:lnTo>
                    <a:pt x="388" y="375"/>
                  </a:lnTo>
                  <a:lnTo>
                    <a:pt x="388" y="500"/>
                  </a:lnTo>
                  <a:lnTo>
                    <a:pt x="638" y="250"/>
                  </a:lnTo>
                  <a:lnTo>
                    <a:pt x="388" y="0"/>
                  </a:lnTo>
                  <a:close/>
                </a:path>
              </a:pathLst>
            </a:custGeom>
            <a:solidFill>
              <a:srgbClr val="7E7E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
            <p:cNvSpPr>
              <a:spLocks/>
            </p:cNvSpPr>
            <p:nvPr/>
          </p:nvSpPr>
          <p:spPr bwMode="auto">
            <a:xfrm>
              <a:off x="10" y="10"/>
              <a:ext cx="638" cy="500"/>
            </a:xfrm>
            <a:custGeom>
              <a:avLst/>
              <a:gdLst>
                <a:gd name="T0" fmla="+- 0 10 10"/>
                <a:gd name="T1" fmla="*/ T0 w 638"/>
                <a:gd name="T2" fmla="+- 0 135 10"/>
                <a:gd name="T3" fmla="*/ 135 h 500"/>
                <a:gd name="T4" fmla="+- 0 398 10"/>
                <a:gd name="T5" fmla="*/ T4 w 638"/>
                <a:gd name="T6" fmla="+- 0 135 10"/>
                <a:gd name="T7" fmla="*/ 135 h 500"/>
                <a:gd name="T8" fmla="+- 0 398 10"/>
                <a:gd name="T9" fmla="*/ T8 w 638"/>
                <a:gd name="T10" fmla="+- 0 10 10"/>
                <a:gd name="T11" fmla="*/ 10 h 500"/>
                <a:gd name="T12" fmla="+- 0 648 10"/>
                <a:gd name="T13" fmla="*/ T12 w 638"/>
                <a:gd name="T14" fmla="+- 0 260 10"/>
                <a:gd name="T15" fmla="*/ 260 h 500"/>
                <a:gd name="T16" fmla="+- 0 398 10"/>
                <a:gd name="T17" fmla="*/ T16 w 638"/>
                <a:gd name="T18" fmla="+- 0 510 10"/>
                <a:gd name="T19" fmla="*/ 510 h 500"/>
                <a:gd name="T20" fmla="+- 0 398 10"/>
                <a:gd name="T21" fmla="*/ T20 w 638"/>
                <a:gd name="T22" fmla="+- 0 385 10"/>
                <a:gd name="T23" fmla="*/ 385 h 500"/>
                <a:gd name="T24" fmla="+- 0 10 10"/>
                <a:gd name="T25" fmla="*/ T24 w 638"/>
                <a:gd name="T26" fmla="+- 0 385 10"/>
                <a:gd name="T27" fmla="*/ 385 h 500"/>
                <a:gd name="T28" fmla="+- 0 10 10"/>
                <a:gd name="T29" fmla="*/ T28 w 638"/>
                <a:gd name="T30" fmla="+- 0 135 10"/>
                <a:gd name="T31" fmla="*/ 135 h 500"/>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638" h="500">
                  <a:moveTo>
                    <a:pt x="0" y="125"/>
                  </a:moveTo>
                  <a:lnTo>
                    <a:pt x="388" y="125"/>
                  </a:lnTo>
                  <a:lnTo>
                    <a:pt x="388" y="0"/>
                  </a:lnTo>
                  <a:lnTo>
                    <a:pt x="638" y="250"/>
                  </a:lnTo>
                  <a:lnTo>
                    <a:pt x="388" y="500"/>
                  </a:lnTo>
                  <a:lnTo>
                    <a:pt x="388" y="375"/>
                  </a:lnTo>
                  <a:lnTo>
                    <a:pt x="0" y="375"/>
                  </a:lnTo>
                  <a:lnTo>
                    <a:pt x="0" y="125"/>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13" name="Picture 12"/>
          <p:cNvPicPr>
            <a:picLocks noChangeAspect="1"/>
          </p:cNvPicPr>
          <p:nvPr/>
        </p:nvPicPr>
        <p:blipFill>
          <a:blip r:embed="rId4"/>
          <a:stretch>
            <a:fillRect/>
          </a:stretch>
        </p:blipFill>
        <p:spPr>
          <a:xfrm>
            <a:off x="8101994" y="4267201"/>
            <a:ext cx="2596487" cy="1820015"/>
          </a:xfrm>
          <a:prstGeom prst="rect">
            <a:avLst/>
          </a:prstGeom>
        </p:spPr>
      </p:pic>
    </p:spTree>
    <p:extLst>
      <p:ext uri="{BB962C8B-B14F-4D97-AF65-F5344CB8AC3E}">
        <p14:creationId xmlns:p14="http://schemas.microsoft.com/office/powerpoint/2010/main" val="3570460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447800"/>
            <a:ext cx="11887200" cy="4602029"/>
          </a:xfrm>
          <a:prstGeom prst="rect">
            <a:avLst/>
          </a:prstGeom>
          <a:noFill/>
        </p:spPr>
        <p:txBody>
          <a:bodyPr wrap="square" rtlCol="0">
            <a:spAutoFit/>
          </a:bodyPr>
          <a:lstStyle/>
          <a:p>
            <a:pPr>
              <a:lnSpc>
                <a:spcPct val="150000"/>
              </a:lnSpc>
            </a:pPr>
            <a:r>
              <a:rPr lang="en-US" sz="2200" b="1" dirty="0">
                <a:latin typeface="Times New Roman" panose="02020603050405020304" pitchFamily="18" charset="0"/>
                <a:cs typeface="Times New Roman" panose="02020603050405020304" pitchFamily="18" charset="0"/>
              </a:rPr>
              <a:t>MODULE-4                                                                                                                                         8 </a:t>
            </a:r>
            <a:r>
              <a:rPr lang="en-US" sz="2200" b="1" dirty="0" err="1">
                <a:latin typeface="Times New Roman" panose="02020603050405020304" pitchFamily="18" charset="0"/>
                <a:cs typeface="Times New Roman" panose="02020603050405020304" pitchFamily="18" charset="0"/>
              </a:rPr>
              <a:t>Hr</a:t>
            </a:r>
            <a:endParaRPr lang="en-US" sz="2200" b="1" dirty="0">
              <a:latin typeface="Times New Roman" panose="02020603050405020304" pitchFamily="18" charset="0"/>
              <a:cs typeface="Times New Roman" panose="02020603050405020304" pitchFamily="18" charset="0"/>
            </a:endParaRPr>
          </a:p>
          <a:p>
            <a:pPr algn="just">
              <a:lnSpc>
                <a:spcPct val="150000"/>
              </a:lnSpc>
            </a:pPr>
            <a:r>
              <a:rPr lang="en-US" sz="2200" dirty="0">
                <a:latin typeface="Times New Roman" panose="02020603050405020304" pitchFamily="18" charset="0"/>
                <a:cs typeface="Times New Roman" panose="02020603050405020304" pitchFamily="18" charset="0"/>
              </a:rPr>
              <a:t>Input/output Organization: Accessing I/O Devices, Interrupts – Interrupt Hardware, Enabling and Disabling Interrupts, Handling Multiple Devices, Direct Memory Access: Bus Arbitration, Speed, size and Cost of memory systems. Cache Memories – Mapping Functions.</a:t>
            </a:r>
          </a:p>
          <a:p>
            <a:pPr algn="just">
              <a:lnSpc>
                <a:spcPct val="150000"/>
              </a:lnSpc>
            </a:pPr>
            <a:endParaRPr lang="en-US" sz="2200" dirty="0">
              <a:latin typeface="Times New Roman" panose="02020603050405020304" pitchFamily="18" charset="0"/>
              <a:cs typeface="Times New Roman" panose="02020603050405020304" pitchFamily="18" charset="0"/>
            </a:endParaRPr>
          </a:p>
          <a:p>
            <a:pPr algn="just">
              <a:lnSpc>
                <a:spcPct val="150000"/>
              </a:lnSpc>
            </a:pPr>
            <a:r>
              <a:rPr lang="en-US" sz="2200" b="1" dirty="0">
                <a:latin typeface="Times New Roman" panose="02020603050405020304" pitchFamily="18" charset="0"/>
                <a:cs typeface="Times New Roman" panose="02020603050405020304" pitchFamily="18" charset="0"/>
              </a:rPr>
              <a:t>MODULE-5                                                                                                                                         8 </a:t>
            </a:r>
            <a:r>
              <a:rPr lang="en-US" sz="2200" b="1" dirty="0" err="1">
                <a:latin typeface="Times New Roman" panose="02020603050405020304" pitchFamily="18" charset="0"/>
                <a:cs typeface="Times New Roman" panose="02020603050405020304" pitchFamily="18" charset="0"/>
              </a:rPr>
              <a:t>Hr</a:t>
            </a:r>
            <a:endParaRPr lang="en-US" sz="2200" b="1" dirty="0">
              <a:latin typeface="Times New Roman" panose="02020603050405020304" pitchFamily="18" charset="0"/>
              <a:cs typeface="Times New Roman" panose="02020603050405020304" pitchFamily="18" charset="0"/>
            </a:endParaRPr>
          </a:p>
          <a:p>
            <a:pPr algn="just">
              <a:lnSpc>
                <a:spcPct val="150000"/>
              </a:lnSpc>
            </a:pPr>
            <a:r>
              <a:rPr lang="en-US" sz="2200" dirty="0">
                <a:latin typeface="Times New Roman" panose="02020603050405020304" pitchFamily="18" charset="0"/>
                <a:cs typeface="Times New Roman" panose="02020603050405020304" pitchFamily="18" charset="0"/>
              </a:rPr>
              <a:t>Basic Processing Unit: Some Fundamental Concepts: Register Transfers, Performing ALU operations, fetching a word from Memory, Storing a word in memory. Execution of a Complete Instruction. Pipelining: Basic concepts, Role of Cache memory, Pipeline Performance.</a:t>
            </a:r>
          </a:p>
        </p:txBody>
      </p:sp>
    </p:spTree>
    <p:extLst>
      <p:ext uri="{BB962C8B-B14F-4D97-AF65-F5344CB8AC3E}">
        <p14:creationId xmlns:p14="http://schemas.microsoft.com/office/powerpoint/2010/main" val="136435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14400"/>
            <a:ext cx="10517429" cy="1341438"/>
          </a:xfrm>
        </p:spPr>
        <p:txBody>
          <a:bodyPr>
            <a:noAutofit/>
          </a:bodyPr>
          <a:lstStyle/>
          <a:p>
            <a:pPr algn="l"/>
            <a:r>
              <a:rPr lang="en-US" sz="1800" b="1" u="sng" dirty="0">
                <a:effectLst/>
              </a:rPr>
              <a:t>Three Variable K-Map</a:t>
            </a:r>
            <a:r>
              <a:rPr lang="en-US" sz="1800" b="1" dirty="0">
                <a:effectLst/>
              </a:rPr>
              <a:t/>
            </a:r>
            <a:br>
              <a:rPr lang="en-US" sz="1800" b="1" dirty="0">
                <a:effectLst/>
              </a:rPr>
            </a:br>
            <a:r>
              <a:rPr lang="en-US" sz="2000" dirty="0">
                <a:effectLst/>
              </a:rPr>
              <a:t>The number of cells in 3 variable K-map is eight (23), since the number of variables is 3. The following figure shows 3 variable K-map and location of </a:t>
            </a:r>
            <a:r>
              <a:rPr lang="en-US" sz="2000" dirty="0" err="1">
                <a:effectLst/>
              </a:rPr>
              <a:t>minterms</a:t>
            </a:r>
            <a:r>
              <a:rPr lang="en-US" sz="2000" dirty="0">
                <a:effectLst/>
              </a:rPr>
              <a:t> on a 3 variable K-map</a:t>
            </a:r>
            <a:r>
              <a:rPr lang="en-US" sz="1800" dirty="0">
                <a:effectLst/>
              </a:rPr>
              <a:t>.</a:t>
            </a:r>
          </a:p>
        </p:txBody>
      </p:sp>
      <p:pic>
        <p:nvPicPr>
          <p:cNvPr id="6" name="Picture 5"/>
          <p:cNvPicPr>
            <a:picLocks noChangeAspect="1"/>
          </p:cNvPicPr>
          <p:nvPr/>
        </p:nvPicPr>
        <p:blipFill>
          <a:blip r:embed="rId2"/>
          <a:stretch>
            <a:fillRect/>
          </a:stretch>
        </p:blipFill>
        <p:spPr>
          <a:xfrm>
            <a:off x="349876" y="2438400"/>
            <a:ext cx="4100477" cy="1500464"/>
          </a:xfrm>
          <a:prstGeom prst="rect">
            <a:avLst/>
          </a:prstGeom>
        </p:spPr>
      </p:pic>
      <p:pic>
        <p:nvPicPr>
          <p:cNvPr id="7" name="Picture 6"/>
          <p:cNvPicPr>
            <a:picLocks noChangeAspect="1"/>
          </p:cNvPicPr>
          <p:nvPr/>
        </p:nvPicPr>
        <p:blipFill>
          <a:blip r:embed="rId3"/>
          <a:stretch>
            <a:fillRect/>
          </a:stretch>
        </p:blipFill>
        <p:spPr>
          <a:xfrm>
            <a:off x="7010400" y="2438400"/>
            <a:ext cx="4017735" cy="1414719"/>
          </a:xfrm>
          <a:prstGeom prst="rect">
            <a:avLst/>
          </a:prstGeom>
        </p:spPr>
      </p:pic>
      <p:pic>
        <p:nvPicPr>
          <p:cNvPr id="8" name="Picture 7"/>
          <p:cNvPicPr>
            <a:picLocks noChangeAspect="1"/>
          </p:cNvPicPr>
          <p:nvPr/>
        </p:nvPicPr>
        <p:blipFill>
          <a:blip r:embed="rId4"/>
          <a:stretch>
            <a:fillRect/>
          </a:stretch>
        </p:blipFill>
        <p:spPr>
          <a:xfrm>
            <a:off x="3810000" y="4572000"/>
            <a:ext cx="3811995" cy="1419332"/>
          </a:xfrm>
          <a:prstGeom prst="rect">
            <a:avLst/>
          </a:prstGeom>
        </p:spPr>
      </p:pic>
    </p:spTree>
    <p:extLst>
      <p:ext uri="{BB962C8B-B14F-4D97-AF65-F5344CB8AC3E}">
        <p14:creationId xmlns:p14="http://schemas.microsoft.com/office/powerpoint/2010/main" val="18053654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1475" y="1143000"/>
            <a:ext cx="10122408" cy="1143000"/>
          </a:xfrm>
        </p:spPr>
        <p:txBody>
          <a:bodyPr>
            <a:noAutofit/>
          </a:bodyPr>
          <a:lstStyle/>
          <a:p>
            <a:r>
              <a:rPr lang="en-US" sz="2400" dirty="0">
                <a:effectLst/>
                <a:latin typeface="Times New Roman" panose="02020603050405020304" pitchFamily="18" charset="0"/>
              </a:rPr>
              <a:t>Convert following truth table into K map.</a:t>
            </a:r>
            <a:br>
              <a:rPr lang="en-US" sz="2400" dirty="0">
                <a:effectLst/>
                <a:latin typeface="Times New Roman" panose="02020603050405020304" pitchFamily="18" charset="0"/>
              </a:rPr>
            </a:br>
            <a:r>
              <a:rPr lang="es-ES" sz="2400" dirty="0">
                <a:effectLst/>
                <a:latin typeface="Times New Roman" panose="02020603050405020304" pitchFamily="18" charset="0"/>
              </a:rPr>
              <a:t>Y = F(A, B, C) = </a:t>
            </a:r>
            <a:r>
              <a:rPr lang="es-ES" sz="2400" dirty="0">
                <a:effectLst/>
                <a:latin typeface="TimesNewRomanPSMT"/>
              </a:rPr>
              <a:t>Σ m </a:t>
            </a:r>
            <a:r>
              <a:rPr lang="es-ES" sz="2400" dirty="0">
                <a:effectLst/>
                <a:latin typeface="Times New Roman" panose="02020603050405020304" pitchFamily="18" charset="0"/>
              </a:rPr>
              <a:t>(2,6,7)</a:t>
            </a:r>
            <a:r>
              <a:rPr lang="en-US" sz="2400" dirty="0">
                <a:effectLst/>
              </a:rPr>
              <a:t/>
            </a:r>
            <a:br>
              <a:rPr lang="en-US" sz="2400" dirty="0">
                <a:effectLst/>
              </a:rPr>
            </a:br>
            <a:endParaRPr lang="en-US" sz="2400" dirty="0">
              <a:effectLst/>
            </a:endParaRPr>
          </a:p>
        </p:txBody>
      </p:sp>
      <p:pic>
        <p:nvPicPr>
          <p:cNvPr id="5" name="image49.jpeg"/>
          <p:cNvPicPr/>
          <p:nvPr/>
        </p:nvPicPr>
        <p:blipFill>
          <a:blip cstate="print"/>
          <a:stretch>
            <a:fillRect/>
          </a:stretch>
        </p:blipFill>
        <p:spPr>
          <a:xfrm>
            <a:off x="1295400" y="3276600"/>
            <a:ext cx="10414559" cy="2438400"/>
          </a:xfrm>
          <a:prstGeom prst="rect">
            <a:avLst/>
          </a:prstGeom>
        </p:spPr>
      </p:pic>
    </p:spTree>
    <p:extLst>
      <p:ext uri="{BB962C8B-B14F-4D97-AF65-F5344CB8AC3E}">
        <p14:creationId xmlns:p14="http://schemas.microsoft.com/office/powerpoint/2010/main" val="38214864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914400"/>
            <a:ext cx="10122408" cy="1143000"/>
          </a:xfrm>
        </p:spPr>
        <p:txBody>
          <a:bodyPr>
            <a:normAutofit/>
          </a:bodyPr>
          <a:lstStyle/>
          <a:p>
            <a:r>
              <a:rPr lang="en-US" sz="2400" dirty="0">
                <a:effectLst/>
              </a:rPr>
              <a:t>Convert following truth table into K map.</a:t>
            </a:r>
            <a:br>
              <a:rPr lang="en-US" sz="2400" dirty="0">
                <a:effectLst/>
              </a:rPr>
            </a:br>
            <a:r>
              <a:rPr lang="es-ES" sz="2400" dirty="0">
                <a:effectLst/>
              </a:rPr>
              <a:t>Y = F(A, B, C, D) = Σ m(1,6,7,14)</a:t>
            </a:r>
            <a:endParaRPr lang="en-US" sz="2400" dirty="0">
              <a:effectLst/>
            </a:endParaRPr>
          </a:p>
        </p:txBody>
      </p:sp>
      <p:pic>
        <p:nvPicPr>
          <p:cNvPr id="4" name="image52.jpeg"/>
          <p:cNvPicPr/>
          <p:nvPr/>
        </p:nvPicPr>
        <p:blipFill>
          <a:blip r:embed="rId2" cstate="print"/>
          <a:stretch>
            <a:fillRect/>
          </a:stretch>
        </p:blipFill>
        <p:spPr>
          <a:xfrm>
            <a:off x="1645920" y="2209800"/>
            <a:ext cx="5554980" cy="3962400"/>
          </a:xfrm>
          <a:prstGeom prst="rect">
            <a:avLst/>
          </a:prstGeom>
        </p:spPr>
      </p:pic>
      <p:pic>
        <p:nvPicPr>
          <p:cNvPr id="5" name="image53.jpeg"/>
          <p:cNvPicPr/>
          <p:nvPr/>
        </p:nvPicPr>
        <p:blipFill>
          <a:blip r:embed="rId3" cstate="print"/>
          <a:stretch>
            <a:fillRect/>
          </a:stretch>
        </p:blipFill>
        <p:spPr>
          <a:xfrm>
            <a:off x="7612380" y="2438400"/>
            <a:ext cx="4345229" cy="3124200"/>
          </a:xfrm>
          <a:prstGeom prst="rect">
            <a:avLst/>
          </a:prstGeom>
        </p:spPr>
      </p:pic>
    </p:spTree>
    <p:extLst>
      <p:ext uri="{BB962C8B-B14F-4D97-AF65-F5344CB8AC3E}">
        <p14:creationId xmlns:p14="http://schemas.microsoft.com/office/powerpoint/2010/main" val="30549125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200" y="838200"/>
            <a:ext cx="3733800" cy="369332"/>
          </a:xfrm>
          <a:prstGeom prst="rect">
            <a:avLst/>
          </a:prstGeom>
        </p:spPr>
        <p:txBody>
          <a:bodyPr wrap="square">
            <a:spAutoFit/>
          </a:bodyPr>
          <a:lstStyle/>
          <a:p>
            <a:pPr marL="67310" marR="0">
              <a:spcBef>
                <a:spcPts val="5"/>
              </a:spcBef>
              <a:spcAft>
                <a:spcPts val="0"/>
              </a:spcAft>
            </a:pPr>
            <a:r>
              <a:rPr lang="en-US" b="1" u="sng" dirty="0">
                <a:latin typeface="Times New Roman" panose="02020603050405020304" pitchFamily="18" charset="0"/>
                <a:ea typeface="Times New Roman" panose="02020603050405020304" pitchFamily="18" charset="0"/>
              </a:rPr>
              <a:t>Truth Table with Don’t-Cares</a:t>
            </a:r>
          </a:p>
        </p:txBody>
      </p:sp>
      <p:pic>
        <p:nvPicPr>
          <p:cNvPr id="5" name="image35.png"/>
          <p:cNvPicPr/>
          <p:nvPr/>
        </p:nvPicPr>
        <p:blipFill>
          <a:blip r:embed="rId2" cstate="print"/>
          <a:stretch>
            <a:fillRect/>
          </a:stretch>
        </p:blipFill>
        <p:spPr>
          <a:xfrm>
            <a:off x="4526280" y="1295400"/>
            <a:ext cx="1892445" cy="2209800"/>
          </a:xfrm>
          <a:prstGeom prst="rect">
            <a:avLst/>
          </a:prstGeom>
        </p:spPr>
      </p:pic>
      <p:sp>
        <p:nvSpPr>
          <p:cNvPr id="7" name="Rectangle 6"/>
          <p:cNvSpPr/>
          <p:nvPr/>
        </p:nvSpPr>
        <p:spPr>
          <a:xfrm>
            <a:off x="457200" y="3810000"/>
            <a:ext cx="11277600" cy="2308324"/>
          </a:xfrm>
          <a:prstGeom prst="rect">
            <a:avLst/>
          </a:prstGeom>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ea typeface="Times New Roman" panose="02020603050405020304" pitchFamily="18" charset="0"/>
                <a:cs typeface="Times New Roman" panose="02020603050405020304" pitchFamily="18" charset="0"/>
              </a:rPr>
              <a:t>In SOP we use </a:t>
            </a:r>
            <a:r>
              <a:rPr lang="en-US" b="1" dirty="0">
                <a:latin typeface="Times New Roman" panose="02020603050405020304" pitchFamily="18" charset="0"/>
                <a:ea typeface="Times New Roman" panose="02020603050405020304" pitchFamily="18" charset="0"/>
                <a:cs typeface="Times New Roman" panose="02020603050405020304" pitchFamily="18" charset="0"/>
              </a:rPr>
              <a:t>m</a:t>
            </a:r>
            <a:r>
              <a:rPr lang="en-US" dirty="0">
                <a:latin typeface="Times New Roman" panose="02020603050405020304" pitchFamily="18" charset="0"/>
                <a:ea typeface="Times New Roman" panose="02020603050405020304" pitchFamily="18" charset="0"/>
                <a:cs typeface="Times New Roman" panose="02020603050405020304" pitchFamily="18" charset="0"/>
              </a:rPr>
              <a:t> to denote the required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minterms</a:t>
            </a:r>
            <a:r>
              <a:rPr lang="en-US" dirty="0">
                <a:latin typeface="Times New Roman" panose="02020603050405020304" pitchFamily="18" charset="0"/>
                <a:ea typeface="Times New Roman" panose="02020603050405020304" pitchFamily="18" charset="0"/>
                <a:cs typeface="Times New Roman" panose="02020603050405020304" pitchFamily="18" charset="0"/>
              </a:rPr>
              <a:t> and </a:t>
            </a:r>
            <a:r>
              <a:rPr lang="en-US" b="1" dirty="0">
                <a:latin typeface="Times New Roman" panose="02020603050405020304" pitchFamily="18" charset="0"/>
                <a:ea typeface="Times New Roman" panose="02020603050405020304" pitchFamily="18" charset="0"/>
                <a:cs typeface="Times New Roman" panose="02020603050405020304" pitchFamily="18" charset="0"/>
              </a:rPr>
              <a:t>d</a:t>
            </a:r>
            <a:r>
              <a:rPr lang="en-US" dirty="0">
                <a:latin typeface="Times New Roman" panose="02020603050405020304" pitchFamily="18" charset="0"/>
                <a:ea typeface="Times New Roman" panose="02020603050405020304" pitchFamily="18" charset="0"/>
                <a:cs typeface="Times New Roman" panose="02020603050405020304" pitchFamily="18" charset="0"/>
              </a:rPr>
              <a:t> to denote the don’t-care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minterms</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p>
          <a:p>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F(A,B,C) = Σ m(0, 3, 7) + Σ d(1, 6)</a:t>
            </a:r>
          </a:p>
          <a:p>
            <a:endParaRPr lang="en-US"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In POS we use </a:t>
            </a:r>
            <a:r>
              <a:rPr lang="en-US" b="1" dirty="0">
                <a:latin typeface="Times New Roman" panose="02020603050405020304" pitchFamily="18" charset="0"/>
                <a:cs typeface="Times New Roman" panose="02020603050405020304" pitchFamily="18" charset="0"/>
              </a:rPr>
              <a:t>M</a:t>
            </a:r>
            <a:r>
              <a:rPr lang="en-US" dirty="0">
                <a:latin typeface="Times New Roman" panose="02020603050405020304" pitchFamily="18" charset="0"/>
                <a:cs typeface="Times New Roman" panose="02020603050405020304" pitchFamily="18" charset="0"/>
              </a:rPr>
              <a:t> to denote the required </a:t>
            </a:r>
            <a:r>
              <a:rPr lang="en-US" dirty="0" err="1">
                <a:latin typeface="Times New Roman" panose="02020603050405020304" pitchFamily="18" charset="0"/>
                <a:cs typeface="Times New Roman" panose="02020603050405020304" pitchFamily="18" charset="0"/>
              </a:rPr>
              <a:t>maxterms</a:t>
            </a:r>
            <a:r>
              <a:rPr lang="en-US" dirty="0">
                <a:latin typeface="Times New Roman" panose="02020603050405020304" pitchFamily="18" charset="0"/>
                <a:cs typeface="Times New Roman" panose="02020603050405020304" pitchFamily="18" charset="0"/>
              </a:rPr>
              <a:t> and </a:t>
            </a:r>
            <a:r>
              <a:rPr lang="en-US" b="1" dirty="0">
                <a:latin typeface="Times New Roman" panose="02020603050405020304" pitchFamily="18" charset="0"/>
                <a:cs typeface="Times New Roman" panose="02020603050405020304" pitchFamily="18" charset="0"/>
              </a:rPr>
              <a:t>D</a:t>
            </a:r>
            <a:r>
              <a:rPr lang="en-US" dirty="0">
                <a:latin typeface="Times New Roman" panose="02020603050405020304" pitchFamily="18" charset="0"/>
                <a:cs typeface="Times New Roman" panose="02020603050405020304" pitchFamily="18" charset="0"/>
              </a:rPr>
              <a:t> to denote the don’t-care </a:t>
            </a:r>
            <a:r>
              <a:rPr lang="en-US" dirty="0" err="1">
                <a:latin typeface="Times New Roman" panose="02020603050405020304" pitchFamily="18" charset="0"/>
                <a:cs typeface="Times New Roman" panose="02020603050405020304" pitchFamily="18" charset="0"/>
              </a:rPr>
              <a:t>maxterms</a:t>
            </a:r>
            <a:r>
              <a:rPr lang="en-US" dirty="0">
                <a:latin typeface="Times New Roman" panose="02020603050405020304" pitchFamily="18" charset="0"/>
                <a:cs typeface="Times New Roman" panose="02020603050405020304" pitchFamily="18" charset="0"/>
              </a:rPr>
              <a:t>. </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F(A,B,C) = Π M(2, 4, 5) · Π D(1, 6)</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07442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47672" y="1087054"/>
            <a:ext cx="6491328" cy="369332"/>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Write </a:t>
            </a:r>
            <a:r>
              <a:rPr lang="en-US" dirty="0" err="1">
                <a:latin typeface="Times New Roman" panose="02020603050405020304" pitchFamily="18" charset="0"/>
                <a:ea typeface="Times New Roman" panose="02020603050405020304" pitchFamily="18" charset="0"/>
              </a:rPr>
              <a:t>minterm</a:t>
            </a:r>
            <a:r>
              <a:rPr lang="en-US" dirty="0">
                <a:latin typeface="Times New Roman" panose="02020603050405020304" pitchFamily="18" charset="0"/>
                <a:ea typeface="Times New Roman" panose="02020603050405020304" pitchFamily="18" charset="0"/>
              </a:rPr>
              <a:t> and </a:t>
            </a:r>
            <a:r>
              <a:rPr lang="en-US" dirty="0" err="1">
                <a:latin typeface="Times New Roman" panose="02020603050405020304" pitchFamily="18" charset="0"/>
                <a:ea typeface="Times New Roman" panose="02020603050405020304" pitchFamily="18" charset="0"/>
              </a:rPr>
              <a:t>maxterm</a:t>
            </a:r>
            <a:r>
              <a:rPr lang="en-US" dirty="0">
                <a:latin typeface="Times New Roman" panose="02020603050405020304" pitchFamily="18" charset="0"/>
                <a:ea typeface="Times New Roman" panose="02020603050405020304" pitchFamily="18" charset="0"/>
              </a:rPr>
              <a:t> expansions for the following truth table</a:t>
            </a:r>
            <a:endParaRPr lang="en-US" dirty="0"/>
          </a:p>
        </p:txBody>
      </p:sp>
      <p:pic>
        <p:nvPicPr>
          <p:cNvPr id="6" name="Picture 5"/>
          <p:cNvPicPr>
            <a:picLocks noChangeAspect="1"/>
          </p:cNvPicPr>
          <p:nvPr/>
        </p:nvPicPr>
        <p:blipFill>
          <a:blip r:embed="rId2"/>
          <a:stretch>
            <a:fillRect/>
          </a:stretch>
        </p:blipFill>
        <p:spPr>
          <a:xfrm>
            <a:off x="8077200" y="1447800"/>
            <a:ext cx="3086100" cy="4845623"/>
          </a:xfrm>
          <a:prstGeom prst="rect">
            <a:avLst/>
          </a:prstGeom>
        </p:spPr>
      </p:pic>
    </p:spTree>
    <p:extLst>
      <p:ext uri="{BB962C8B-B14F-4D97-AF65-F5344CB8AC3E}">
        <p14:creationId xmlns:p14="http://schemas.microsoft.com/office/powerpoint/2010/main" val="18555663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781979"/>
            <a:ext cx="8153400" cy="1107996"/>
          </a:xfrm>
          <a:prstGeom prst="rect">
            <a:avLst/>
          </a:prstGeom>
        </p:spPr>
        <p:txBody>
          <a:bodyPr wrap="square">
            <a:spAutoFit/>
          </a:bodyPr>
          <a:lstStyle/>
          <a:p>
            <a:r>
              <a:rPr lang="en-US" sz="2400" b="1" u="sng" dirty="0">
                <a:latin typeface="Times New Roman" panose="02020603050405020304" pitchFamily="18" charset="0"/>
                <a:ea typeface="Times New Roman" panose="02020603050405020304" pitchFamily="18" charset="0"/>
              </a:rPr>
              <a:t>Pairs, Quads and Octets</a:t>
            </a:r>
          </a:p>
          <a:p>
            <a:endParaRPr lang="en-US" sz="2400" b="1" u="sng" dirty="0">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US" dirty="0"/>
              <a:t>Two adjacent 1’s in the K-map is called a </a:t>
            </a:r>
            <a:r>
              <a:rPr lang="en-US" b="1" i="1" dirty="0"/>
              <a:t>pair </a:t>
            </a:r>
            <a:r>
              <a:rPr lang="en-US" dirty="0"/>
              <a:t>and it eliminate one </a:t>
            </a:r>
            <a:r>
              <a:rPr lang="en-US" b="1" i="1" dirty="0"/>
              <a:t>variable. </a:t>
            </a:r>
            <a:endParaRPr lang="en-US" sz="2400" b="1" u="sng" dirty="0"/>
          </a:p>
        </p:txBody>
      </p:sp>
      <p:grpSp>
        <p:nvGrpSpPr>
          <p:cNvPr id="6" name="Group 1"/>
          <p:cNvGrpSpPr>
            <a:grpSpLocks/>
          </p:cNvGrpSpPr>
          <p:nvPr/>
        </p:nvGrpSpPr>
        <p:grpSpPr bwMode="auto">
          <a:xfrm>
            <a:off x="1295400" y="1905000"/>
            <a:ext cx="10431780" cy="4343400"/>
            <a:chOff x="0" y="0"/>
            <a:chExt cx="9073" cy="5846"/>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073" cy="288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21"/>
              <a:ext cx="8806" cy="292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024062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914400"/>
            <a:ext cx="10927080" cy="729430"/>
          </a:xfrm>
          <a:prstGeom prst="rect">
            <a:avLst/>
          </a:prstGeom>
        </p:spPr>
        <p:txBody>
          <a:bodyPr wrap="square">
            <a:spAutoFit/>
          </a:bodyPr>
          <a:lstStyle/>
          <a:p>
            <a:pPr marL="353060" marR="207645" indent="-285750">
              <a:lnSpc>
                <a:spcPct val="115000"/>
              </a:lnSpc>
              <a:spcBef>
                <a:spcPts val="450"/>
              </a:spcBef>
              <a:spcAft>
                <a:spcPts val="0"/>
              </a:spcAft>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A </a:t>
            </a:r>
            <a:r>
              <a:rPr lang="en-US" b="1" i="1" dirty="0">
                <a:latin typeface="Times New Roman" panose="02020603050405020304" pitchFamily="18" charset="0"/>
                <a:ea typeface="Times New Roman" panose="02020603050405020304" pitchFamily="18" charset="0"/>
              </a:rPr>
              <a:t>quad </a:t>
            </a:r>
            <a:r>
              <a:rPr lang="en-US" dirty="0">
                <a:latin typeface="Times New Roman" panose="02020603050405020304" pitchFamily="18" charset="0"/>
                <a:ea typeface="Times New Roman" panose="02020603050405020304" pitchFamily="18" charset="0"/>
              </a:rPr>
              <a:t>is a group of four l’s that are horizontally or vertically adjacent and a quad eliminates two variables and their complements.</a:t>
            </a:r>
          </a:p>
        </p:txBody>
      </p:sp>
      <p:grpSp>
        <p:nvGrpSpPr>
          <p:cNvPr id="5" name="Group 2"/>
          <p:cNvGrpSpPr>
            <a:grpSpLocks/>
          </p:cNvGrpSpPr>
          <p:nvPr/>
        </p:nvGrpSpPr>
        <p:grpSpPr bwMode="auto">
          <a:xfrm>
            <a:off x="1905000" y="1905000"/>
            <a:ext cx="8847025" cy="4343400"/>
            <a:chOff x="567" y="318"/>
            <a:chExt cx="9045" cy="6012"/>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 y="317"/>
              <a:ext cx="8103" cy="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 y="3269"/>
              <a:ext cx="9045" cy="3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8283236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905441"/>
            <a:ext cx="10492740" cy="729430"/>
          </a:xfrm>
          <a:prstGeom prst="rect">
            <a:avLst/>
          </a:prstGeom>
        </p:spPr>
        <p:txBody>
          <a:bodyPr wrap="square">
            <a:spAutoFit/>
          </a:bodyPr>
          <a:lstStyle/>
          <a:p>
            <a:pPr marL="353060" marR="207645" indent="-285750">
              <a:lnSpc>
                <a:spcPct val="115000"/>
              </a:lnSpc>
              <a:spcBef>
                <a:spcPts val="400"/>
              </a:spcBef>
              <a:spcAft>
                <a:spcPts val="0"/>
              </a:spcAft>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An </a:t>
            </a:r>
            <a:r>
              <a:rPr lang="en-US" b="1" i="1" dirty="0">
                <a:latin typeface="Times New Roman" panose="02020603050405020304" pitchFamily="18" charset="0"/>
                <a:ea typeface="Times New Roman" panose="02020603050405020304" pitchFamily="18" charset="0"/>
              </a:rPr>
              <a:t>octet </a:t>
            </a:r>
            <a:r>
              <a:rPr lang="en-US" dirty="0">
                <a:latin typeface="Times New Roman" panose="02020603050405020304" pitchFamily="18" charset="0"/>
                <a:ea typeface="Times New Roman" panose="02020603050405020304" pitchFamily="18" charset="0"/>
              </a:rPr>
              <a:t>is a group of 8 ls that are horizontally or vertically adjacent and an octet eliminates three variables and their complements.</a:t>
            </a:r>
          </a:p>
        </p:txBody>
      </p:sp>
      <p:grpSp>
        <p:nvGrpSpPr>
          <p:cNvPr id="5" name="Group 2"/>
          <p:cNvGrpSpPr>
            <a:grpSpLocks/>
          </p:cNvGrpSpPr>
          <p:nvPr/>
        </p:nvGrpSpPr>
        <p:grpSpPr bwMode="auto">
          <a:xfrm>
            <a:off x="2362200" y="1752600"/>
            <a:ext cx="7467600" cy="4419600"/>
            <a:chOff x="567" y="324"/>
            <a:chExt cx="8879" cy="5921"/>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 y="323"/>
              <a:ext cx="8879" cy="2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 y="3244"/>
              <a:ext cx="8175" cy="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3374574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7800" y="914400"/>
            <a:ext cx="10287000" cy="369332"/>
          </a:xfrm>
          <a:prstGeom prst="rect">
            <a:avLst/>
          </a:prstGeom>
        </p:spPr>
        <p:txBody>
          <a:bodyPr wrap="square">
            <a:spAutoFit/>
          </a:bodyPr>
          <a:lstStyle/>
          <a:p>
            <a:r>
              <a:rPr lang="en-US" b="1" u="sng" dirty="0">
                <a:latin typeface="Times New Roman" panose="02020603050405020304" pitchFamily="18" charset="0"/>
              </a:rPr>
              <a:t>Determination of Minimum Expressions using Essential Prime </a:t>
            </a:r>
            <a:r>
              <a:rPr lang="en-US" b="1" u="sng" dirty="0" err="1">
                <a:latin typeface="Times New Roman" panose="02020603050405020304" pitchFamily="18" charset="0"/>
              </a:rPr>
              <a:t>Implicants</a:t>
            </a:r>
            <a:endParaRPr lang="en-US" u="sng" dirty="0"/>
          </a:p>
        </p:txBody>
      </p:sp>
      <p:sp>
        <p:nvSpPr>
          <p:cNvPr id="6" name="Rectangle 5"/>
          <p:cNvSpPr/>
          <p:nvPr/>
        </p:nvSpPr>
        <p:spPr>
          <a:xfrm>
            <a:off x="457200" y="1600200"/>
            <a:ext cx="10801350" cy="1477328"/>
          </a:xfrm>
          <a:prstGeom prst="rect">
            <a:avLst/>
          </a:prstGeom>
        </p:spPr>
        <p:txBody>
          <a:bodyPr wrap="square">
            <a:spAutoFit/>
          </a:bodyPr>
          <a:lstStyle/>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Any single 1 or any group of 1’s which can be combined together on a map of the function F represents a product term which is called an </a:t>
            </a:r>
            <a:r>
              <a:rPr lang="en-US" dirty="0" err="1">
                <a:latin typeface="Times New Roman" panose="02020603050405020304" pitchFamily="18" charset="0"/>
                <a:cs typeface="Times New Roman" panose="02020603050405020304" pitchFamily="18" charset="0"/>
              </a:rPr>
              <a:t>implicant</a:t>
            </a:r>
            <a:r>
              <a:rPr lang="en-US" dirty="0">
                <a:latin typeface="Times New Roman" panose="02020603050405020304" pitchFamily="18" charset="0"/>
                <a:cs typeface="Times New Roman" panose="02020603050405020304" pitchFamily="18" charset="0"/>
              </a:rPr>
              <a:t> of  F.</a:t>
            </a:r>
          </a:p>
          <a:p>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 product term </a:t>
            </a:r>
            <a:r>
              <a:rPr lang="en-US" dirty="0" err="1">
                <a:latin typeface="Times New Roman" panose="02020603050405020304" pitchFamily="18" charset="0"/>
                <a:cs typeface="Times New Roman" panose="02020603050405020304" pitchFamily="18" charset="0"/>
              </a:rPr>
              <a:t>implicant</a:t>
            </a:r>
            <a:r>
              <a:rPr lang="en-US" dirty="0">
                <a:latin typeface="Times New Roman" panose="02020603050405020304" pitchFamily="18" charset="0"/>
                <a:cs typeface="Times New Roman" panose="02020603050405020304" pitchFamily="18" charset="0"/>
              </a:rPr>
              <a:t> is called a prime </a:t>
            </a:r>
            <a:r>
              <a:rPr lang="en-US" dirty="0" err="1">
                <a:latin typeface="Times New Roman" panose="02020603050405020304" pitchFamily="18" charset="0"/>
                <a:cs typeface="Times New Roman" panose="02020603050405020304" pitchFamily="18" charset="0"/>
              </a:rPr>
              <a:t>implicant</a:t>
            </a:r>
            <a:r>
              <a:rPr lang="en-US" dirty="0">
                <a:latin typeface="Times New Roman" panose="02020603050405020304" pitchFamily="18" charset="0"/>
                <a:cs typeface="Times New Roman" panose="02020603050405020304" pitchFamily="18" charset="0"/>
              </a:rPr>
              <a:t> if it cannot be combined with another term to eliminate a variable.</a:t>
            </a:r>
          </a:p>
        </p:txBody>
      </p:sp>
      <p:sp>
        <p:nvSpPr>
          <p:cNvPr id="7" name="Rectangle 6"/>
          <p:cNvSpPr/>
          <p:nvPr/>
        </p:nvSpPr>
        <p:spPr>
          <a:xfrm>
            <a:off x="457200" y="3352800"/>
            <a:ext cx="11578590" cy="2585323"/>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The following procedure can then be used to obtain a minimum sum of products from a </a:t>
            </a:r>
            <a:r>
              <a:rPr lang="en-US" dirty="0" err="1">
                <a:latin typeface="Times New Roman" panose="02020603050405020304" pitchFamily="18" charset="0"/>
                <a:cs typeface="Times New Roman" panose="02020603050405020304" pitchFamily="18" charset="0"/>
              </a:rPr>
              <a:t>Karnaugh</a:t>
            </a:r>
            <a:r>
              <a:rPr lang="en-US" dirty="0">
                <a:latin typeface="Times New Roman" panose="02020603050405020304" pitchFamily="18" charset="0"/>
                <a:cs typeface="Times New Roman" panose="02020603050405020304" pitchFamily="18" charset="0"/>
              </a:rPr>
              <a:t> map</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1) Choose a </a:t>
            </a:r>
            <a:r>
              <a:rPr lang="en-US" dirty="0" err="1">
                <a:latin typeface="Times New Roman" panose="02020603050405020304" pitchFamily="18" charset="0"/>
                <a:cs typeface="Times New Roman" panose="02020603050405020304" pitchFamily="18" charset="0"/>
              </a:rPr>
              <a:t>minterm</a:t>
            </a:r>
            <a:r>
              <a:rPr lang="en-US" dirty="0">
                <a:latin typeface="Times New Roman" panose="02020603050405020304" pitchFamily="18" charset="0"/>
                <a:cs typeface="Times New Roman" panose="02020603050405020304" pitchFamily="18" charset="0"/>
              </a:rPr>
              <a:t> (a 1) which has not yet been covered.</a:t>
            </a:r>
          </a:p>
          <a:p>
            <a:r>
              <a:rPr lang="en-US" dirty="0">
                <a:latin typeface="Times New Roman" panose="02020603050405020304" pitchFamily="18" charset="0"/>
                <a:cs typeface="Times New Roman" panose="02020603050405020304" pitchFamily="18" charset="0"/>
              </a:rPr>
              <a:t>2) Find all 1’s and X’s adjacent to that </a:t>
            </a:r>
            <a:r>
              <a:rPr lang="en-US" dirty="0" err="1">
                <a:latin typeface="Times New Roman" panose="02020603050405020304" pitchFamily="18" charset="0"/>
                <a:cs typeface="Times New Roman" panose="02020603050405020304" pitchFamily="18" charset="0"/>
              </a:rPr>
              <a:t>minterm</a:t>
            </a:r>
            <a:r>
              <a:rPr lang="en-US" dirty="0">
                <a:latin typeface="Times New Roman" panose="02020603050405020304" pitchFamily="18" charset="0"/>
                <a:cs typeface="Times New Roman" panose="02020603050405020304" pitchFamily="18" charset="0"/>
              </a:rPr>
              <a:t>. </a:t>
            </a:r>
          </a:p>
          <a:p>
            <a:r>
              <a:rPr lang="en-US" dirty="0">
                <a:latin typeface="Times New Roman" panose="02020603050405020304" pitchFamily="18" charset="0"/>
                <a:cs typeface="Times New Roman" panose="02020603050405020304" pitchFamily="18" charset="0"/>
              </a:rPr>
              <a:t>3) If a single term covers the </a:t>
            </a:r>
            <a:r>
              <a:rPr lang="en-US" dirty="0" err="1">
                <a:latin typeface="Times New Roman" panose="02020603050405020304" pitchFamily="18" charset="0"/>
                <a:cs typeface="Times New Roman" panose="02020603050405020304" pitchFamily="18" charset="0"/>
              </a:rPr>
              <a:t>minterm</a:t>
            </a:r>
            <a:r>
              <a:rPr lang="en-US" dirty="0">
                <a:latin typeface="Times New Roman" panose="02020603050405020304" pitchFamily="18" charset="0"/>
                <a:cs typeface="Times New Roman" panose="02020603050405020304" pitchFamily="18" charset="0"/>
              </a:rPr>
              <a:t> and all of the adjacent 1’s and X’s, </a:t>
            </a:r>
          </a:p>
          <a:p>
            <a:r>
              <a:rPr lang="en-US" dirty="0">
                <a:latin typeface="Times New Roman" panose="02020603050405020304" pitchFamily="18" charset="0"/>
                <a:cs typeface="Times New Roman" panose="02020603050405020304" pitchFamily="18" charset="0"/>
              </a:rPr>
              <a:t>    then that term is an essential prime </a:t>
            </a:r>
            <a:r>
              <a:rPr lang="en-US" dirty="0" err="1">
                <a:latin typeface="Times New Roman" panose="02020603050405020304" pitchFamily="18" charset="0"/>
                <a:cs typeface="Times New Roman" panose="02020603050405020304" pitchFamily="18" charset="0"/>
              </a:rPr>
              <a:t>implicant</a:t>
            </a:r>
            <a:r>
              <a:rPr lang="en-US" dirty="0">
                <a:latin typeface="Times New Roman" panose="02020603050405020304" pitchFamily="18" charset="0"/>
                <a:cs typeface="Times New Roman" panose="02020603050405020304" pitchFamily="18" charset="0"/>
              </a:rPr>
              <a:t>, so select that term</a:t>
            </a:r>
          </a:p>
          <a:p>
            <a:r>
              <a:rPr lang="en-US" dirty="0">
                <a:latin typeface="Times New Roman" panose="02020603050405020304" pitchFamily="18" charset="0"/>
                <a:cs typeface="Times New Roman" panose="02020603050405020304" pitchFamily="18" charset="0"/>
              </a:rPr>
              <a:t>4) Repeat steps 1, 2, and 3 until all essential prime </a:t>
            </a:r>
            <a:r>
              <a:rPr lang="en-US" dirty="0" err="1">
                <a:latin typeface="Times New Roman" panose="02020603050405020304" pitchFamily="18" charset="0"/>
                <a:cs typeface="Times New Roman" panose="02020603050405020304" pitchFamily="18" charset="0"/>
              </a:rPr>
              <a:t>implicants</a:t>
            </a:r>
            <a:r>
              <a:rPr lang="en-US" dirty="0">
                <a:latin typeface="Times New Roman" panose="02020603050405020304" pitchFamily="18" charset="0"/>
                <a:cs typeface="Times New Roman" panose="02020603050405020304" pitchFamily="18" charset="0"/>
              </a:rPr>
              <a:t> have been chosen.</a:t>
            </a:r>
          </a:p>
          <a:p>
            <a:r>
              <a:rPr lang="en-US" dirty="0">
                <a:latin typeface="Times New Roman" panose="02020603050405020304" pitchFamily="18" charset="0"/>
                <a:cs typeface="Times New Roman" panose="02020603050405020304" pitchFamily="18" charset="0"/>
              </a:rPr>
              <a:t>5) Find a minimum set of prime </a:t>
            </a:r>
            <a:r>
              <a:rPr lang="en-US" dirty="0" err="1">
                <a:latin typeface="Times New Roman" panose="02020603050405020304" pitchFamily="18" charset="0"/>
                <a:cs typeface="Times New Roman" panose="02020603050405020304" pitchFamily="18" charset="0"/>
              </a:rPr>
              <a:t>implicants</a:t>
            </a:r>
            <a:r>
              <a:rPr lang="en-US" dirty="0">
                <a:latin typeface="Times New Roman" panose="02020603050405020304" pitchFamily="18" charset="0"/>
                <a:cs typeface="Times New Roman" panose="02020603050405020304" pitchFamily="18" charset="0"/>
              </a:rPr>
              <a:t> which cover the remaining 1’s</a:t>
            </a:r>
          </a:p>
          <a:p>
            <a:r>
              <a:rPr lang="en-US" dirty="0">
                <a:latin typeface="Times New Roman" panose="02020603050405020304" pitchFamily="18" charset="0"/>
                <a:cs typeface="Times New Roman" panose="02020603050405020304" pitchFamily="18" charset="0"/>
              </a:rPr>
              <a:t>    on the map.</a:t>
            </a:r>
          </a:p>
        </p:txBody>
      </p:sp>
    </p:spTree>
    <p:extLst>
      <p:ext uri="{BB962C8B-B14F-4D97-AF65-F5344CB8AC3E}">
        <p14:creationId xmlns:p14="http://schemas.microsoft.com/office/powerpoint/2010/main" val="31641550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617220" y="1524000"/>
            <a:ext cx="11624310" cy="3810000"/>
          </a:xfrm>
          <a:prstGeom prst="rect">
            <a:avLst/>
          </a:prstGeom>
        </p:spPr>
      </p:pic>
    </p:spTree>
    <p:extLst>
      <p:ext uri="{BB962C8B-B14F-4D97-AF65-F5344CB8AC3E}">
        <p14:creationId xmlns:p14="http://schemas.microsoft.com/office/powerpoint/2010/main" val="3603000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436" y="993062"/>
            <a:ext cx="11887200" cy="5724644"/>
          </a:xfrm>
          <a:prstGeom prst="rect">
            <a:avLst/>
          </a:prstGeom>
          <a:noFill/>
        </p:spPr>
        <p:txBody>
          <a:bodyPr wrap="square" rtlCol="0">
            <a:sp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Course Outcome</a:t>
            </a:r>
          </a:p>
          <a:p>
            <a:pPr algn="just"/>
            <a:r>
              <a:rPr lang="en-US" sz="2800" dirty="0">
                <a:latin typeface="Times New Roman" panose="02020603050405020304" pitchFamily="18" charset="0"/>
                <a:cs typeface="Times New Roman" panose="02020603050405020304" pitchFamily="18" charset="0"/>
              </a:rPr>
              <a:t>The student will be able to:</a:t>
            </a:r>
          </a:p>
          <a:p>
            <a:pPr algn="just"/>
            <a:r>
              <a:rPr lang="en-US" sz="2800" dirty="0">
                <a:solidFill>
                  <a:srgbClr val="0070C0"/>
                </a:solidFill>
                <a:latin typeface="Times New Roman" panose="02020603050405020304" pitchFamily="18" charset="0"/>
                <a:cs typeface="Times New Roman" panose="02020603050405020304" pitchFamily="18" charset="0"/>
              </a:rPr>
              <a:t>CO1: Apply the K–Map techniques to simplify various Boolean expressions.</a:t>
            </a:r>
          </a:p>
          <a:p>
            <a:pPr algn="just"/>
            <a:r>
              <a:rPr lang="en-US" sz="2800" dirty="0">
                <a:solidFill>
                  <a:srgbClr val="0070C0"/>
                </a:solidFill>
                <a:latin typeface="Times New Roman" panose="02020603050405020304" pitchFamily="18" charset="0"/>
                <a:cs typeface="Times New Roman" panose="02020603050405020304" pitchFamily="18" charset="0"/>
              </a:rPr>
              <a:t>CO2: Design different types of combinational and sequential circuits along with Verilog programs.</a:t>
            </a:r>
          </a:p>
          <a:p>
            <a:pPr algn="just"/>
            <a:r>
              <a:rPr lang="en-US" sz="2800" dirty="0">
                <a:solidFill>
                  <a:srgbClr val="0070C0"/>
                </a:solidFill>
                <a:latin typeface="Times New Roman" panose="02020603050405020304" pitchFamily="18" charset="0"/>
                <a:cs typeface="Times New Roman" panose="02020603050405020304" pitchFamily="18" charset="0"/>
              </a:rPr>
              <a:t>CO3: Describe the fundamentals of machine instructions, addressing modes and Processor performance.</a:t>
            </a:r>
          </a:p>
          <a:p>
            <a:pPr algn="just"/>
            <a:r>
              <a:rPr lang="en-US" sz="2800" dirty="0">
                <a:solidFill>
                  <a:srgbClr val="0070C0"/>
                </a:solidFill>
                <a:latin typeface="Times New Roman" panose="02020603050405020304" pitchFamily="18" charset="0"/>
                <a:cs typeface="Times New Roman" panose="02020603050405020304" pitchFamily="18" charset="0"/>
              </a:rPr>
              <a:t>CO4: Explain the approaches involved in achieving communication between processor and I/O devices.</a:t>
            </a:r>
          </a:p>
          <a:p>
            <a:pPr algn="just"/>
            <a:r>
              <a:rPr lang="en-US" sz="2800" dirty="0">
                <a:solidFill>
                  <a:srgbClr val="0070C0"/>
                </a:solidFill>
                <a:latin typeface="Times New Roman" panose="02020603050405020304" pitchFamily="18" charset="0"/>
                <a:cs typeface="Times New Roman" panose="02020603050405020304" pitchFamily="18" charset="0"/>
              </a:rPr>
              <a:t>CO5:Analyze internal Organization of Memory and Impact of cache/Pipelining on Processor Performance.</a:t>
            </a:r>
            <a:endParaRPr lang="en-US" sz="2800" b="1" dirty="0">
              <a:solidFill>
                <a:srgbClr val="0070C0"/>
              </a:solidFill>
              <a:latin typeface="Times New Roman" panose="02020603050405020304" pitchFamily="18" charset="0"/>
              <a:cs typeface="Times New Roman" panose="02020603050405020304" pitchFamily="18" charset="0"/>
            </a:endParaRPr>
          </a:p>
          <a:p>
            <a:pPr algn="ctr"/>
            <a:endParaRPr lang="en-US" sz="3200" b="1" dirty="0">
              <a:solidFill>
                <a:srgbClr val="FF0000"/>
              </a:solidFill>
              <a:latin typeface="Times New Roman" panose="02020603050405020304" pitchFamily="18" charset="0"/>
              <a:cs typeface="Times New Roman" panose="02020603050405020304" pitchFamily="18" charset="0"/>
            </a:endParaRPr>
          </a:p>
          <a:p>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75411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10698480" cy="762000"/>
          </a:xfrm>
        </p:spPr>
        <p:txBody>
          <a:bodyPr>
            <a:normAutofit/>
          </a:bodyPr>
          <a:lstStyle/>
          <a:p>
            <a:r>
              <a:rPr lang="en-US" sz="2800" u="sng" dirty="0"/>
              <a:t>Implementation of basic gates using NAND gates</a:t>
            </a: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2209800"/>
            <a:ext cx="10518458" cy="4216549"/>
          </a:xfrm>
        </p:spPr>
      </p:pic>
    </p:spTree>
    <p:extLst>
      <p:ext uri="{BB962C8B-B14F-4D97-AF65-F5344CB8AC3E}">
        <p14:creationId xmlns:p14="http://schemas.microsoft.com/office/powerpoint/2010/main" val="2078646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914400"/>
            <a:ext cx="10122408" cy="1143000"/>
          </a:xfrm>
        </p:spPr>
        <p:txBody>
          <a:bodyPr>
            <a:normAutofit/>
          </a:bodyPr>
          <a:lstStyle/>
          <a:p>
            <a:r>
              <a:rPr lang="en-US" sz="2800" u="sng" dirty="0"/>
              <a:t>Implementation of basic gates using NAND gates</a:t>
            </a:r>
            <a:endParaRPr lang="en-US" sz="2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2590800"/>
            <a:ext cx="10124123" cy="3723206"/>
          </a:xfrm>
        </p:spPr>
      </p:pic>
    </p:spTree>
    <p:extLst>
      <p:ext uri="{BB962C8B-B14F-4D97-AF65-F5344CB8AC3E}">
        <p14:creationId xmlns:p14="http://schemas.microsoft.com/office/powerpoint/2010/main" val="34937497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219200"/>
            <a:ext cx="10122408" cy="792162"/>
          </a:xfrm>
        </p:spPr>
        <p:txBody>
          <a:bodyPr>
            <a:normAutofit/>
          </a:bodyPr>
          <a:lstStyle/>
          <a:p>
            <a:r>
              <a:rPr lang="en-US" sz="3200" u="sng" dirty="0"/>
              <a:t>XOR &amp; XNOR gates using NAND gates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3048000"/>
            <a:ext cx="5833110" cy="318568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2800" y="3429000"/>
            <a:ext cx="4968074" cy="2667000"/>
          </a:xfrm>
          <a:prstGeom prst="rect">
            <a:avLst/>
          </a:prstGeom>
        </p:spPr>
      </p:pic>
    </p:spTree>
    <p:extLst>
      <p:ext uri="{BB962C8B-B14F-4D97-AF65-F5344CB8AC3E}">
        <p14:creationId xmlns:p14="http://schemas.microsoft.com/office/powerpoint/2010/main" val="10080945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066800"/>
            <a:ext cx="92964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0806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10122408" cy="1143000"/>
          </a:xfrm>
        </p:spPr>
        <p:txBody>
          <a:bodyPr>
            <a:normAutofit/>
          </a:bodyPr>
          <a:lstStyle/>
          <a:p>
            <a:r>
              <a:rPr lang="en-US" sz="2800" b="1" u="sng" dirty="0">
                <a:effectLst/>
              </a:rPr>
              <a:t>Minimum Forms of Switching Functions</a:t>
            </a:r>
            <a:r>
              <a:rPr lang="en-US" sz="2800" u="sng" dirty="0">
                <a:effectLst/>
              </a:rPr>
              <a:t/>
            </a:r>
            <a:br>
              <a:rPr lang="en-US" sz="2800" u="sng" dirty="0">
                <a:effectLst/>
              </a:rPr>
            </a:br>
            <a:endParaRPr lang="en-US" sz="2800" u="sng" dirty="0"/>
          </a:p>
        </p:txBody>
      </p:sp>
      <p:sp>
        <p:nvSpPr>
          <p:cNvPr id="3" name="Content Placeholder 2"/>
          <p:cNvSpPr>
            <a:spLocks noGrp="1"/>
          </p:cNvSpPr>
          <p:nvPr>
            <p:ph idx="1"/>
          </p:nvPr>
        </p:nvSpPr>
        <p:spPr>
          <a:xfrm>
            <a:off x="1143000" y="2286000"/>
            <a:ext cx="8591550" cy="3962400"/>
          </a:xfrm>
        </p:spPr>
        <p:txBody>
          <a:bodyPr>
            <a:normAutofit/>
          </a:bodyPr>
          <a:lstStyle/>
          <a:p>
            <a:pPr algn="just"/>
            <a:r>
              <a:rPr lang="en-US" sz="2800" dirty="0"/>
              <a:t>In a </a:t>
            </a:r>
            <a:r>
              <a:rPr lang="en-US" sz="2800" b="1" dirty="0"/>
              <a:t>positive logic </a:t>
            </a:r>
            <a:r>
              <a:rPr lang="en-US" sz="2800" dirty="0"/>
              <a:t>system, binary 0 stands for low voltage and binary 1 for high voltage. </a:t>
            </a:r>
          </a:p>
          <a:p>
            <a:pPr algn="just"/>
            <a:r>
              <a:rPr lang="en-US" sz="2800" dirty="0"/>
              <a:t>In a </a:t>
            </a:r>
            <a:r>
              <a:rPr lang="en-US" sz="2800" b="1" dirty="0"/>
              <a:t>negative logic </a:t>
            </a:r>
            <a:r>
              <a:rPr lang="en-US" sz="2800" dirty="0"/>
              <a:t>system, binary 0 stands for high voltage and binary 1 for low voltage.</a:t>
            </a:r>
          </a:p>
          <a:p>
            <a:pPr algn="just"/>
            <a:r>
              <a:rPr lang="en-US" sz="2800" b="1" dirty="0"/>
              <a:t>Combinational Circuits </a:t>
            </a:r>
            <a:r>
              <a:rPr lang="en-US" sz="2800" dirty="0"/>
              <a:t>are circuits made up of different types of logic gates</a:t>
            </a:r>
          </a:p>
        </p:txBody>
      </p:sp>
    </p:spTree>
    <p:extLst>
      <p:ext uri="{BB962C8B-B14F-4D97-AF65-F5344CB8AC3E}">
        <p14:creationId xmlns:p14="http://schemas.microsoft.com/office/powerpoint/2010/main" val="15182353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ogic gates symbols, symbols of logic gates, Logic Gates, AND Gate, OR GATE,NOR Gate, NOT, GATE, Proteus implementation of gat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2409" y="380999"/>
            <a:ext cx="10816251" cy="5360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54958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https://images.theengineeringprojects.com/image/webp/2023/08/symbols-truth-tables-of-common-logic-gates.jpg.webp?ssl=1"/>
          <p:cNvSpPr>
            <a:spLocks noChangeAspect="1" noChangeArrowheads="1"/>
          </p:cNvSpPr>
          <p:nvPr/>
        </p:nvSpPr>
        <p:spPr bwMode="auto">
          <a:xfrm>
            <a:off x="210026" y="-144463"/>
            <a:ext cx="41148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sp>
        <p:nvSpPr>
          <p:cNvPr id="6" name="AutoShape 6" descr="What are DLD Logic Gates? Symbol | Truth Table | Simulation - The  Engineering Projects"/>
          <p:cNvSpPr>
            <a:spLocks noChangeAspect="1" noChangeArrowheads="1"/>
          </p:cNvSpPr>
          <p:nvPr/>
        </p:nvSpPr>
        <p:spPr bwMode="auto">
          <a:xfrm>
            <a:off x="415766" y="7938"/>
            <a:ext cx="41148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2056" name="Picture 8" descr="logic gates symbols, symbols of logic gates, Logic Gates, AND Gate, OR GATE,NOR Gate, NOT, GATE, Proteus implementation of gat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6140" y="990600"/>
            <a:ext cx="10937341" cy="5420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75314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logic gates symbols, symbols of logic gates, Logic Gates, AND Gate, OR GATE,NOR Gate, NOT, GATE, Proteus implementation of gate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990600"/>
            <a:ext cx="10916941"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975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436" y="993062"/>
            <a:ext cx="11887200" cy="3877985"/>
          </a:xfrm>
          <a:prstGeom prst="rect">
            <a:avLst/>
          </a:prstGeom>
          <a:noFill/>
        </p:spPr>
        <p:txBody>
          <a:bodyPr wrap="square" rtlCol="0">
            <a:spAutoFit/>
          </a:bodyPr>
          <a:lstStyle/>
          <a:p>
            <a:pPr algn="just"/>
            <a:r>
              <a:rPr lang="en-US" sz="2800" b="1" dirty="0">
                <a:solidFill>
                  <a:srgbClr val="FF0000"/>
                </a:solidFill>
                <a:latin typeface="Times New Roman" panose="02020603050405020304" pitchFamily="18" charset="0"/>
                <a:cs typeface="Times New Roman" panose="02020603050405020304" pitchFamily="18" charset="0"/>
              </a:rPr>
              <a:t>Text Books:</a:t>
            </a:r>
          </a:p>
          <a:p>
            <a:pPr algn="just"/>
            <a:endParaRPr lang="en-US" sz="2800" b="1" dirty="0">
              <a:solidFill>
                <a:srgbClr val="FF0000"/>
              </a:solidFill>
              <a:latin typeface="Times New Roman" panose="02020603050405020304" pitchFamily="18" charset="0"/>
              <a:cs typeface="Times New Roman" panose="02020603050405020304" pitchFamily="18" charset="0"/>
            </a:endParaRPr>
          </a:p>
          <a:p>
            <a:pPr algn="just"/>
            <a:r>
              <a:rPr lang="en-US" sz="2800" dirty="0">
                <a:solidFill>
                  <a:srgbClr val="FF0000"/>
                </a:solidFill>
                <a:latin typeface="Times New Roman" panose="02020603050405020304" pitchFamily="18" charset="0"/>
                <a:cs typeface="Times New Roman" panose="02020603050405020304" pitchFamily="18" charset="0"/>
              </a:rPr>
              <a:t>1. M. Morris Mano &amp; Michael D. </a:t>
            </a:r>
            <a:r>
              <a:rPr lang="en-US" sz="2800" dirty="0" err="1">
                <a:solidFill>
                  <a:srgbClr val="FF0000"/>
                </a:solidFill>
                <a:latin typeface="Times New Roman" panose="02020603050405020304" pitchFamily="18" charset="0"/>
                <a:cs typeface="Times New Roman" panose="02020603050405020304" pitchFamily="18" charset="0"/>
              </a:rPr>
              <a:t>Ciletti</a:t>
            </a:r>
            <a:r>
              <a:rPr lang="en-US" sz="2800" dirty="0">
                <a:solidFill>
                  <a:srgbClr val="FF0000"/>
                </a:solidFill>
                <a:latin typeface="Times New Roman" panose="02020603050405020304" pitchFamily="18" charset="0"/>
                <a:cs typeface="Times New Roman" panose="02020603050405020304" pitchFamily="18" charset="0"/>
              </a:rPr>
              <a:t>, Digital Design With an Introduction to Verilog Design, 5e,Pearson Education.</a:t>
            </a:r>
          </a:p>
          <a:p>
            <a:pPr algn="just"/>
            <a:r>
              <a:rPr lang="en-US" sz="2800" dirty="0">
                <a:solidFill>
                  <a:srgbClr val="FF0000"/>
                </a:solidFill>
                <a:latin typeface="Times New Roman" panose="02020603050405020304" pitchFamily="18" charset="0"/>
                <a:cs typeface="Times New Roman" panose="02020603050405020304" pitchFamily="18" charset="0"/>
              </a:rPr>
              <a:t>2. Carl </a:t>
            </a:r>
            <a:r>
              <a:rPr lang="en-US" sz="2800" dirty="0" err="1">
                <a:solidFill>
                  <a:srgbClr val="FF0000"/>
                </a:solidFill>
                <a:latin typeface="Times New Roman" panose="02020603050405020304" pitchFamily="18" charset="0"/>
                <a:cs typeface="Times New Roman" panose="02020603050405020304" pitchFamily="18" charset="0"/>
              </a:rPr>
              <a:t>Hamacher</a:t>
            </a:r>
            <a:r>
              <a:rPr lang="en-US" sz="2800" dirty="0">
                <a:solidFill>
                  <a:srgbClr val="FF0000"/>
                </a:solidFill>
                <a:latin typeface="Times New Roman" panose="02020603050405020304" pitchFamily="18" charset="0"/>
                <a:cs typeface="Times New Roman" panose="02020603050405020304" pitchFamily="18" charset="0"/>
              </a:rPr>
              <a:t>, </a:t>
            </a:r>
            <a:r>
              <a:rPr lang="en-US" sz="2800" dirty="0" err="1">
                <a:solidFill>
                  <a:srgbClr val="FF0000"/>
                </a:solidFill>
                <a:latin typeface="Times New Roman" panose="02020603050405020304" pitchFamily="18" charset="0"/>
                <a:cs typeface="Times New Roman" panose="02020603050405020304" pitchFamily="18" charset="0"/>
              </a:rPr>
              <a:t>ZvonkoVranesic</a:t>
            </a:r>
            <a:r>
              <a:rPr lang="en-US" sz="2800" dirty="0">
                <a:solidFill>
                  <a:srgbClr val="FF0000"/>
                </a:solidFill>
                <a:latin typeface="Times New Roman" panose="02020603050405020304" pitchFamily="18" charset="0"/>
                <a:cs typeface="Times New Roman" panose="02020603050405020304" pitchFamily="18" charset="0"/>
              </a:rPr>
              <a:t>, </a:t>
            </a:r>
            <a:r>
              <a:rPr lang="en-US" sz="2800" dirty="0" err="1">
                <a:solidFill>
                  <a:srgbClr val="FF0000"/>
                </a:solidFill>
                <a:latin typeface="Times New Roman" panose="02020603050405020304" pitchFamily="18" charset="0"/>
                <a:cs typeface="Times New Roman" panose="02020603050405020304" pitchFamily="18" charset="0"/>
              </a:rPr>
              <a:t>SafwatZaky</a:t>
            </a:r>
            <a:r>
              <a:rPr lang="en-US" sz="2800" dirty="0">
                <a:solidFill>
                  <a:srgbClr val="FF0000"/>
                </a:solidFill>
                <a:latin typeface="Times New Roman" panose="02020603050405020304" pitchFamily="18" charset="0"/>
                <a:cs typeface="Times New Roman" panose="02020603050405020304" pitchFamily="18" charset="0"/>
              </a:rPr>
              <a:t>, Computer Organization, 5th Edition, Tata McGraw Hill.</a:t>
            </a:r>
          </a:p>
          <a:p>
            <a:pPr algn="just"/>
            <a:endParaRPr lang="en-US" sz="2800" b="1" dirty="0">
              <a:solidFill>
                <a:srgbClr val="FF0000"/>
              </a:solidFill>
              <a:latin typeface="Times New Roman" panose="02020603050405020304" pitchFamily="18" charset="0"/>
              <a:cs typeface="Times New Roman" panose="02020603050405020304" pitchFamily="18" charset="0"/>
            </a:endParaRPr>
          </a:p>
          <a:p>
            <a:pPr algn="just"/>
            <a:endParaRPr lang="en-US" sz="2800" b="1" dirty="0">
              <a:solidFill>
                <a:srgbClr val="FF0000"/>
              </a:solidFill>
              <a:latin typeface="Times New Roman" panose="02020603050405020304" pitchFamily="18" charset="0"/>
              <a:cs typeface="Times New Roman" panose="02020603050405020304" pitchFamily="18" charset="0"/>
            </a:endParaRPr>
          </a:p>
          <a:p>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909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9436" y="993062"/>
            <a:ext cx="11887200" cy="6217087"/>
          </a:xfrm>
          <a:prstGeom prst="rect">
            <a:avLst/>
          </a:prstGeom>
          <a:noFill/>
        </p:spPr>
        <p:txBody>
          <a:bodyPr wrap="square" rtlCol="0">
            <a:spAutoFit/>
          </a:bodyPr>
          <a:lstStyle/>
          <a:p>
            <a:pPr algn="just"/>
            <a:r>
              <a:rPr lang="en-US" sz="2800" b="1" dirty="0">
                <a:latin typeface="Times New Roman" panose="02020603050405020304" pitchFamily="18" charset="0"/>
                <a:cs typeface="Times New Roman" panose="02020603050405020304" pitchFamily="18" charset="0"/>
              </a:rPr>
              <a:t>Assessment Details (both CIE and SEE)</a:t>
            </a:r>
          </a:p>
          <a:p>
            <a:pPr marL="342900" indent="-342900" algn="just">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The weightage of Continuous Internal Evaluation (CIE) is 50% and for Semester End Exam (SEE) is 50%.</a:t>
            </a:r>
          </a:p>
          <a:p>
            <a:pPr marL="342900" indent="-342900" algn="just">
              <a:buFont typeface="Arial" panose="020B0604020202020204" pitchFamily="34" charset="0"/>
              <a:buChar char="•"/>
            </a:pPr>
            <a:r>
              <a:rPr lang="en-US" sz="3200" dirty="0">
                <a:latin typeface="Times New Roman" panose="02020603050405020304" pitchFamily="18" charset="0"/>
                <a:cs typeface="Times New Roman" panose="02020603050405020304" pitchFamily="18" charset="0"/>
              </a:rPr>
              <a:t>The minimum passing mark for the CIE is 40% of the maximum marks (20 marks out of 50) and for the SEE minimum passing mark is 35% of the maximum marks (18 out of 50 marks). A student shall be deemed to have satisfied the academic requirements and earned the credits allotted to each subject/course if the student secures a minimum of 40% (40 marks out of 100) in the sum total of the CIE(Continuous Internal Evaluation) and SEE (Semester End Examination) taken together.</a:t>
            </a:r>
          </a:p>
          <a:p>
            <a:pPr algn="just"/>
            <a:endParaRPr lang="en-US" sz="2800" b="1" dirty="0">
              <a:solidFill>
                <a:srgbClr val="FF0000"/>
              </a:solidFill>
              <a:latin typeface="Times New Roman" panose="02020603050405020304" pitchFamily="18" charset="0"/>
              <a:cs typeface="Times New Roman" panose="02020603050405020304" pitchFamily="18" charset="0"/>
            </a:endParaRPr>
          </a:p>
          <a:p>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9624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066800"/>
            <a:ext cx="11811000" cy="5257800"/>
          </a:xfrm>
        </p:spPr>
        <p:txBody>
          <a:bodyPr/>
          <a:lstStyle/>
          <a:p>
            <a:pPr algn="just"/>
            <a:r>
              <a:rPr lang="en-US" sz="2800" b="1" dirty="0">
                <a:solidFill>
                  <a:srgbClr val="000000"/>
                </a:solidFill>
                <a:latin typeface="Times New Roman" panose="02020603050405020304" pitchFamily="18" charset="0"/>
                <a:cs typeface="Times New Roman" panose="02020603050405020304" pitchFamily="18" charset="0"/>
              </a:rPr>
              <a:t>1. CIE for the theory component of the IPCC (maximum marks 50)</a:t>
            </a:r>
            <a:br>
              <a:rPr lang="en-US" sz="2800" b="1" dirty="0">
                <a:solidFill>
                  <a:srgbClr val="000000"/>
                </a:solidFill>
                <a:latin typeface="Times New Roman" panose="02020603050405020304" pitchFamily="18" charset="0"/>
                <a:cs typeface="Times New Roman" panose="02020603050405020304" pitchFamily="18" charset="0"/>
              </a:rPr>
            </a:br>
            <a:r>
              <a:rPr lang="en-US" sz="2400" dirty="0">
                <a:solidFill>
                  <a:srgbClr val="000000"/>
                </a:solidFill>
                <a:latin typeface="Times New Roman" panose="02020603050405020304" pitchFamily="18" charset="0"/>
                <a:cs typeface="Times New Roman" panose="02020603050405020304" pitchFamily="18" charset="0"/>
              </a:rPr>
              <a:t>IPCC means practical portion integrated with the theory of the course.</a:t>
            </a:r>
            <a:br>
              <a:rPr lang="en-US" sz="2400" dirty="0">
                <a:solidFill>
                  <a:srgbClr val="000000"/>
                </a:solidFill>
                <a:latin typeface="Times New Roman" panose="02020603050405020304" pitchFamily="18" charset="0"/>
                <a:cs typeface="Times New Roman" panose="02020603050405020304" pitchFamily="18" charset="0"/>
              </a:rPr>
            </a:br>
            <a:r>
              <a:rPr lang="en-US" sz="2400" dirty="0">
                <a:solidFill>
                  <a:srgbClr val="000000"/>
                </a:solidFill>
                <a:latin typeface="Times New Roman" panose="02020603050405020304" pitchFamily="18" charset="0"/>
                <a:cs typeface="Times New Roman" panose="02020603050405020304" pitchFamily="18" charset="0"/>
              </a:rPr>
              <a:t>CIE marks for the theory component are </a:t>
            </a:r>
            <a:r>
              <a:rPr lang="en-US" sz="2400" b="1" dirty="0">
                <a:solidFill>
                  <a:srgbClr val="000000"/>
                </a:solidFill>
                <a:latin typeface="Times New Roman" panose="02020603050405020304" pitchFamily="18" charset="0"/>
                <a:cs typeface="Times New Roman" panose="02020603050405020304" pitchFamily="18" charset="0"/>
              </a:rPr>
              <a:t>25 marks </a:t>
            </a:r>
            <a:r>
              <a:rPr lang="en-US" sz="2400" dirty="0">
                <a:solidFill>
                  <a:srgbClr val="000000"/>
                </a:solidFill>
                <a:latin typeface="Times New Roman" panose="02020603050405020304" pitchFamily="18" charset="0"/>
                <a:cs typeface="Times New Roman" panose="02020603050405020304" pitchFamily="18" charset="0"/>
              </a:rPr>
              <a:t>and that for the practical component is </a:t>
            </a:r>
            <a:r>
              <a:rPr lang="en-US" sz="2400" b="1" dirty="0">
                <a:solidFill>
                  <a:srgbClr val="000000"/>
                </a:solidFill>
                <a:latin typeface="Times New Roman" panose="02020603050405020304" pitchFamily="18" charset="0"/>
                <a:cs typeface="Times New Roman" panose="02020603050405020304" pitchFamily="18" charset="0"/>
              </a:rPr>
              <a:t>25marks</a:t>
            </a:r>
            <a:r>
              <a:rPr lang="en-US" sz="2400" dirty="0">
                <a:solidFill>
                  <a:srgbClr val="000000"/>
                </a:solidFill>
                <a:latin typeface="Times New Roman" panose="02020603050405020304" pitchFamily="18" charset="0"/>
                <a:cs typeface="Times New Roman" panose="02020603050405020304" pitchFamily="18" charset="0"/>
              </a:rPr>
              <a:t>.</a:t>
            </a:r>
            <a:br>
              <a:rPr lang="en-US" sz="2400" dirty="0">
                <a:solidFill>
                  <a:srgbClr val="000000"/>
                </a:solidFill>
                <a:latin typeface="Times New Roman" panose="02020603050405020304" pitchFamily="18" charset="0"/>
                <a:cs typeface="Times New Roman" panose="02020603050405020304" pitchFamily="18" charset="0"/>
              </a:rPr>
            </a:br>
            <a:r>
              <a:rPr lang="en-US" sz="2400" dirty="0">
                <a:solidFill>
                  <a:srgbClr val="000000"/>
                </a:solidFill>
                <a:latin typeface="Times New Roman" panose="02020603050405020304" pitchFamily="18" charset="0"/>
                <a:cs typeface="Times New Roman" panose="02020603050405020304" pitchFamily="18" charset="0"/>
              </a:rPr>
              <a:t>2. 25 marks for the theory component are split into </a:t>
            </a:r>
            <a:r>
              <a:rPr lang="en-US" sz="2400" b="1" dirty="0">
                <a:solidFill>
                  <a:srgbClr val="000000"/>
                </a:solidFill>
                <a:latin typeface="Times New Roman" panose="02020603050405020304" pitchFamily="18" charset="0"/>
                <a:cs typeface="Times New Roman" panose="02020603050405020304" pitchFamily="18" charset="0"/>
              </a:rPr>
              <a:t>15 marks </a:t>
            </a:r>
            <a:r>
              <a:rPr lang="en-US" sz="2400" dirty="0">
                <a:solidFill>
                  <a:srgbClr val="000000"/>
                </a:solidFill>
                <a:latin typeface="Times New Roman" panose="02020603050405020304" pitchFamily="18" charset="0"/>
                <a:cs typeface="Times New Roman" panose="02020603050405020304" pitchFamily="18" charset="0"/>
              </a:rPr>
              <a:t>for two Internal Assessment Tests (Two Tests, each of 15 Marks with 01-hour duration, are to be conducted) and </a:t>
            </a:r>
            <a:r>
              <a:rPr lang="en-US" sz="2400" b="1" dirty="0">
                <a:solidFill>
                  <a:srgbClr val="000000"/>
                </a:solidFill>
                <a:latin typeface="Times New Roman" panose="02020603050405020304" pitchFamily="18" charset="0"/>
                <a:cs typeface="Times New Roman" panose="02020603050405020304" pitchFamily="18" charset="0"/>
              </a:rPr>
              <a:t>10 marks </a:t>
            </a:r>
            <a:r>
              <a:rPr lang="en-US" sz="2400" dirty="0">
                <a:solidFill>
                  <a:srgbClr val="000000"/>
                </a:solidFill>
                <a:latin typeface="Times New Roman" panose="02020603050405020304" pitchFamily="18" charset="0"/>
                <a:cs typeface="Times New Roman" panose="02020603050405020304" pitchFamily="18" charset="0"/>
              </a:rPr>
              <a:t>for other assessment methods mentioned in 22OB4.2. The first test at the end of 40-50% coverage of the syllabus and the second test after covering 85-90% of the syllabus.</a:t>
            </a:r>
            <a:br>
              <a:rPr lang="en-US" sz="2400" dirty="0">
                <a:solidFill>
                  <a:srgbClr val="000000"/>
                </a:solidFill>
                <a:latin typeface="Times New Roman" panose="02020603050405020304" pitchFamily="18" charset="0"/>
                <a:cs typeface="Times New Roman" panose="02020603050405020304" pitchFamily="18" charset="0"/>
              </a:rPr>
            </a:br>
            <a:r>
              <a:rPr lang="en-US" sz="2400" dirty="0">
                <a:solidFill>
                  <a:srgbClr val="000000"/>
                </a:solidFill>
                <a:latin typeface="Times New Roman" panose="02020603050405020304" pitchFamily="18" charset="0"/>
                <a:cs typeface="Times New Roman" panose="02020603050405020304" pitchFamily="18" charset="0"/>
              </a:rPr>
              <a:t/>
            </a:r>
            <a:br>
              <a:rPr lang="en-US" sz="2400" dirty="0">
                <a:solidFill>
                  <a:srgbClr val="000000"/>
                </a:solidFill>
                <a:latin typeface="Times New Roman" panose="02020603050405020304" pitchFamily="18" charset="0"/>
                <a:cs typeface="Times New Roman" panose="02020603050405020304" pitchFamily="18" charset="0"/>
              </a:rPr>
            </a:br>
            <a:r>
              <a:rPr lang="en-US" sz="2400" dirty="0">
                <a:solidFill>
                  <a:srgbClr val="000000"/>
                </a:solidFill>
                <a:latin typeface="Times New Roman" panose="02020603050405020304" pitchFamily="18" charset="0"/>
                <a:cs typeface="Times New Roman" panose="02020603050405020304" pitchFamily="18" charset="0"/>
              </a:rPr>
              <a:t>3. Scaled-down marks of the sum of two tests and other assessment methods will be CIE marks for the theory component of IPCC (that is for </a:t>
            </a:r>
            <a:r>
              <a:rPr lang="en-US" sz="2400" b="1" dirty="0">
                <a:solidFill>
                  <a:srgbClr val="000000"/>
                </a:solidFill>
                <a:latin typeface="Times New Roman" panose="02020603050405020304" pitchFamily="18" charset="0"/>
                <a:cs typeface="Times New Roman" panose="02020603050405020304" pitchFamily="18" charset="0"/>
              </a:rPr>
              <a:t>25 marks)</a:t>
            </a:r>
            <a:r>
              <a:rPr lang="en-US" sz="2400" dirty="0">
                <a:solidFill>
                  <a:srgbClr val="000000"/>
                </a:solidFill>
                <a:latin typeface="Times New Roman" panose="02020603050405020304" pitchFamily="18" charset="0"/>
                <a:cs typeface="Times New Roman" panose="02020603050405020304" pitchFamily="18" charset="0"/>
              </a:rPr>
              <a:t>.</a:t>
            </a:r>
            <a:br>
              <a:rPr lang="en-US" sz="2400" dirty="0">
                <a:solidFill>
                  <a:srgbClr val="000000"/>
                </a:solidFill>
                <a:latin typeface="Times New Roman" panose="02020603050405020304" pitchFamily="18" charset="0"/>
                <a:cs typeface="Times New Roman" panose="02020603050405020304" pitchFamily="18" charset="0"/>
              </a:rPr>
            </a:br>
            <a:r>
              <a:rPr lang="en-US" sz="2400" dirty="0">
                <a:solidFill>
                  <a:srgbClr val="000000"/>
                </a:solidFill>
                <a:latin typeface="Times New Roman" panose="02020603050405020304" pitchFamily="18" charset="0"/>
                <a:cs typeface="Times New Roman" panose="02020603050405020304" pitchFamily="18" charset="0"/>
              </a:rPr>
              <a:t>The student has to secure 40% of 25 marks to qualify in the CIE of the theory component of IPCC.</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034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143000"/>
            <a:ext cx="11734800" cy="4893647"/>
          </a:xfrm>
          <a:prstGeom prst="rect">
            <a:avLst/>
          </a:prstGeom>
        </p:spPr>
        <p:txBody>
          <a:bodyPr wrap="square">
            <a:spAutoFit/>
          </a:bodyPr>
          <a:lstStyle/>
          <a:p>
            <a:pPr marL="342900" indent="-342900" algn="just">
              <a:buFont typeface="Arial" panose="020B0604020202020204" pitchFamily="34" charset="0"/>
              <a:buChar char="•"/>
            </a:pPr>
            <a:r>
              <a:rPr lang="en-US" sz="2400" b="1" dirty="0">
                <a:latin typeface="Times New Roman" panose="02020603050405020304" pitchFamily="18" charset="0"/>
                <a:cs typeface="Times New Roman" panose="02020603050405020304" pitchFamily="18" charset="0"/>
              </a:rPr>
              <a:t>15 marks </a:t>
            </a:r>
            <a:r>
              <a:rPr lang="en-US" sz="2400" dirty="0">
                <a:latin typeface="Times New Roman" panose="02020603050405020304" pitchFamily="18" charset="0"/>
                <a:cs typeface="Times New Roman" panose="02020603050405020304" pitchFamily="18" charset="0"/>
              </a:rPr>
              <a:t>for the conduction of the experiment and preparation of laboratory record, and </a:t>
            </a:r>
            <a:r>
              <a:rPr lang="en-US" sz="2400" b="1" dirty="0">
                <a:latin typeface="Times New Roman" panose="02020603050405020304" pitchFamily="18" charset="0"/>
                <a:cs typeface="Times New Roman" panose="02020603050405020304" pitchFamily="18" charset="0"/>
              </a:rPr>
              <a:t>10 marks </a:t>
            </a:r>
            <a:r>
              <a:rPr lang="en-US" sz="2400" dirty="0">
                <a:latin typeface="Times New Roman" panose="02020603050405020304" pitchFamily="18" charset="0"/>
                <a:cs typeface="Times New Roman" panose="02020603050405020304" pitchFamily="18" charset="0"/>
              </a:rPr>
              <a:t>for the test to be conducted after the completion of all the laboratory sessions.</a:t>
            </a: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On completion of every experiment/program in the laboratory, the students shall be evaluated including viva-voce and marks shall be awarded on the same day.</a:t>
            </a: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CIE marks awarded in the case of the Practical component shall be based on the continuous evaluation of the laboratory report. Each experiment report can be evaluated for 10 marks. Marks of all experiments’ write-ups are added and scaled down to </a:t>
            </a:r>
            <a:r>
              <a:rPr lang="en-US" sz="2400" b="1" dirty="0">
                <a:latin typeface="Times New Roman" panose="02020603050405020304" pitchFamily="18" charset="0"/>
                <a:cs typeface="Times New Roman" panose="02020603050405020304" pitchFamily="18" charset="0"/>
              </a:rPr>
              <a:t>15 marks</a:t>
            </a:r>
            <a:r>
              <a:rPr lang="en-US" sz="2400" dirty="0">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laboratory test </a:t>
            </a:r>
            <a:r>
              <a:rPr lang="en-US" sz="2400" b="1" dirty="0">
                <a:latin typeface="Times New Roman" panose="02020603050405020304" pitchFamily="18" charset="0"/>
                <a:cs typeface="Times New Roman" panose="02020603050405020304" pitchFamily="18" charset="0"/>
              </a:rPr>
              <a:t>(duration 02/03 hours) </a:t>
            </a:r>
            <a:r>
              <a:rPr lang="en-US" sz="2400" dirty="0">
                <a:latin typeface="Times New Roman" panose="02020603050405020304" pitchFamily="18" charset="0"/>
                <a:cs typeface="Times New Roman" panose="02020603050405020304" pitchFamily="18" charset="0"/>
              </a:rPr>
              <a:t>after completion of all the experiments shall be conducted for 50 marks and scaled down to </a:t>
            </a:r>
            <a:r>
              <a:rPr lang="en-US" sz="2400" b="1" dirty="0">
                <a:latin typeface="Times New Roman" panose="02020603050405020304" pitchFamily="18" charset="0"/>
                <a:cs typeface="Times New Roman" panose="02020603050405020304" pitchFamily="18" charset="0"/>
              </a:rPr>
              <a:t>10 marks.</a:t>
            </a: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Scaled-down marks of write-up evaluations and tests added will be CIE marks for the laboratory component of IPCC for </a:t>
            </a:r>
            <a:r>
              <a:rPr lang="en-US" sz="2400" b="1" dirty="0">
                <a:latin typeface="Times New Roman" panose="02020603050405020304" pitchFamily="18" charset="0"/>
                <a:cs typeface="Times New Roman" panose="02020603050405020304" pitchFamily="18" charset="0"/>
              </a:rPr>
              <a:t>25 marks</a:t>
            </a:r>
            <a:r>
              <a:rPr lang="en-US" sz="2400" dirty="0">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student has to secure 40% of 25 marks to qualify in the CIE of the practical component of the IPCC.</a:t>
            </a:r>
          </a:p>
        </p:txBody>
      </p:sp>
    </p:spTree>
    <p:extLst>
      <p:ext uri="{BB962C8B-B14F-4D97-AF65-F5344CB8AC3E}">
        <p14:creationId xmlns:p14="http://schemas.microsoft.com/office/powerpoint/2010/main" val="1047721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143000"/>
            <a:ext cx="11734800" cy="4893647"/>
          </a:xfrm>
          <a:prstGeom prst="rect">
            <a:avLst/>
          </a:prstGeom>
        </p:spPr>
        <p:txBody>
          <a:bodyPr wrap="square">
            <a:spAutoFit/>
          </a:bodyPr>
          <a:lstStyle/>
          <a:p>
            <a:pPr marL="342900" indent="-342900" algn="just">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SEE for IPCC: Theory SEE will be conducted by University as per the scheduled timetable, with common question papers for the course (duration 03 hours)</a:t>
            </a:r>
          </a:p>
          <a:p>
            <a:pPr algn="just"/>
            <a:r>
              <a:rPr lang="en-US" sz="2600" dirty="0">
                <a:latin typeface="Times New Roman" panose="02020603050405020304" pitchFamily="18" charset="0"/>
                <a:cs typeface="Times New Roman" panose="02020603050405020304" pitchFamily="18" charset="0"/>
              </a:rPr>
              <a:t>1. The question paper will have ten questions. Each question is set for 20 marks.</a:t>
            </a:r>
          </a:p>
          <a:p>
            <a:pPr algn="just"/>
            <a:r>
              <a:rPr lang="en-US" sz="2600" dirty="0">
                <a:latin typeface="Times New Roman" panose="02020603050405020304" pitchFamily="18" charset="0"/>
                <a:cs typeface="Times New Roman" panose="02020603050405020304" pitchFamily="18" charset="0"/>
              </a:rPr>
              <a:t>2. There will be 2 questions from each module. Each of the two questions under a module (with a maximum of 3 sub-questions), should have a mix of topics under that module.</a:t>
            </a:r>
          </a:p>
          <a:p>
            <a:pPr algn="just"/>
            <a:r>
              <a:rPr lang="en-US" sz="2600" dirty="0">
                <a:latin typeface="Times New Roman" panose="02020603050405020304" pitchFamily="18" charset="0"/>
                <a:cs typeface="Times New Roman" panose="02020603050405020304" pitchFamily="18" charset="0"/>
              </a:rPr>
              <a:t>3. The students have to answer 5 full questions, selecting one full question from each module.</a:t>
            </a:r>
          </a:p>
          <a:p>
            <a:pPr algn="just"/>
            <a:r>
              <a:rPr lang="en-US" sz="2600" dirty="0">
                <a:latin typeface="Times New Roman" panose="02020603050405020304" pitchFamily="18" charset="0"/>
                <a:cs typeface="Times New Roman" panose="02020603050405020304" pitchFamily="18" charset="0"/>
              </a:rPr>
              <a:t>4. Marks scored by the student shall be proportionally scaled down to 50 Marks</a:t>
            </a:r>
          </a:p>
          <a:p>
            <a:pPr marL="342900" indent="-342900" algn="just">
              <a:buFont typeface="Arial" panose="020B0604020202020204" pitchFamily="34" charset="0"/>
              <a:buChar char="•"/>
            </a:pPr>
            <a:r>
              <a:rPr lang="en-US" sz="2600" dirty="0">
                <a:latin typeface="Times New Roman" panose="02020603050405020304" pitchFamily="18" charset="0"/>
                <a:cs typeface="Times New Roman" panose="02020603050405020304" pitchFamily="18" charset="0"/>
              </a:rPr>
              <a:t>The theory portion of the IPCC shall be for both CIE and SEE, whereas the practical portion will have a CIE component only. Questions mentioned in the SEE paper may include questions from the practical component.</a:t>
            </a:r>
          </a:p>
        </p:txBody>
      </p:sp>
    </p:spTree>
    <p:extLst>
      <p:ext uri="{BB962C8B-B14F-4D97-AF65-F5344CB8AC3E}">
        <p14:creationId xmlns:p14="http://schemas.microsoft.com/office/powerpoint/2010/main" val="38547376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1640</Words>
  <Application>Microsoft Office PowerPoint</Application>
  <PresentationFormat>Custom</PresentationFormat>
  <Paragraphs>169</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ACADEMIC YEAR -2023-24( ODD SEM) Subject: DIGITAL DESIGN AND COMPUTER ORGANIZATION                                                                Subject Code: BCS302  </vt:lpstr>
      <vt:lpstr>PowerPoint Presentation</vt:lpstr>
      <vt:lpstr>PowerPoint Presentation</vt:lpstr>
      <vt:lpstr>PowerPoint Presentation</vt:lpstr>
      <vt:lpstr>PowerPoint Presentation</vt:lpstr>
      <vt:lpstr>PowerPoint Presentation</vt:lpstr>
      <vt:lpstr>1. CIE for the theory component of the IPCC (maximum marks 50) IPCC means practical portion integrated with the theory of the course. CIE marks for the theory component are 25 marks and that for the practical component is 25marks. 2. 25 marks for the theory component are split into 15 marks for two Internal Assessment Tests (Two Tests, each of 15 Marks with 01-hour duration, are to be conducted) and 10 marks for other assessment methods mentioned in 22OB4.2. The first test at the end of 40-50% coverage of the syllabus and the second test after covering 85-90% of the syllabus.  3. Scaled-down marks of the sum of two tests and other assessment methods will be CIE marks for the theory component of IPCC (that is for 25 marks). The student has to secure 40% of 25 marks to qualify in the CIE of the theory component of IPCC.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 Morgan's Theorem  The First theorem states that  “The complement of the sum of all the terms is equal to the product of the complement of each term”.   </vt:lpstr>
      <vt:lpstr>The First theorem states that  “The complement of the product of all the terms is equal to the sum of the complement of each term”.   </vt:lpstr>
      <vt:lpstr>Minimum Forms of Switching Functions </vt:lpstr>
      <vt:lpstr>Minterms and Maxterms for Three Variables </vt:lpstr>
      <vt:lpstr>Steps to get SOP  1) Locate each output 1 in truth table 2) Write the respective minterm 3) Apply OR operation to the minterms</vt:lpstr>
      <vt:lpstr>PowerPoint Presentation</vt:lpstr>
      <vt:lpstr>Steps to get SOP  1) Locate each output 0 in truth table 2) Write the respective maxterm 3) Apply AND operation to the maxterms</vt:lpstr>
      <vt:lpstr>Combinational Circuit with Truth Table is given write SOP and POS expressions.</vt:lpstr>
      <vt:lpstr>Truth Table with Don’t-Cares The X’s in the truth table indicate that we don’t care whether the value of 0 or 1 is assigned to F.</vt:lpstr>
      <vt:lpstr>Write minterm and maxterm expansions for the following truth table.</vt:lpstr>
      <vt:lpstr>The various Boolean expression simplification techniques are 1) Algebraic techniques 2) Karnaugh Map/K-Map Method 3) Quine McCluskey Method 4) Entered Variable Map/ MEV/EMV Method</vt:lpstr>
      <vt:lpstr>Two Variable K-Map The number of cells in 2 variable K-map is four (2X2), since the number of variables is two.  The following figure shows 2 variable K-map and location of minterms on a 2 variable K-map.</vt:lpstr>
      <vt:lpstr>Three Variable K-Map The number of cells in 3 variable K-map is eight (23), since the number of variables is 3. The following figure shows 3 variable K-map and location of minterms on a 3 variable K-map.</vt:lpstr>
      <vt:lpstr>Convert following truth table into K map. Y = F(A, B, C) = Σ m (2,6,7) </vt:lpstr>
      <vt:lpstr>Convert following truth table into K map. Y = F(A, B, C, D) = Σ m(1,6,7,14)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Implementation of basic gates using NAND gates</vt:lpstr>
      <vt:lpstr>Implementation of basic gates using NAND gates</vt:lpstr>
      <vt:lpstr>XOR &amp; XNOR gates using NAND gates</vt:lpstr>
      <vt:lpstr>PowerPoint Presentation</vt:lpstr>
      <vt:lpstr>Minimum Forms of Switching Functions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62</cp:revision>
  <dcterms:created xsi:type="dcterms:W3CDTF">2006-08-16T00:00:00Z</dcterms:created>
  <dcterms:modified xsi:type="dcterms:W3CDTF">2023-11-20T07:15:55Z</dcterms:modified>
</cp:coreProperties>
</file>