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 id="2147483879" r:id="rId2"/>
  </p:sldMasterIdLst>
  <p:sldIdLst>
    <p:sldId id="27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60"/>
  </p:normalViewPr>
  <p:slideViewPr>
    <p:cSldViewPr>
      <p:cViewPr>
        <p:scale>
          <a:sx n="72" d="100"/>
          <a:sy n="72" d="100"/>
        </p:scale>
        <p:origin x="-1230" y="19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2"/>
            <a:ext cx="2133600" cy="365125"/>
          </a:xfrm>
          <a:prstGeom prst="rect">
            <a:avLst/>
          </a:prstGeom>
        </p:spPr>
        <p:txBody>
          <a:bodyPr/>
          <a:lstStyle/>
          <a:p>
            <a:fld id="{1D8BD707-D9CF-40AE-B4C6-C98DA3205C09}" type="datetimeFigureOut">
              <a:rPr lang="en-US" smtClean="0">
                <a:solidFill>
                  <a:prstClr val="black"/>
                </a:solidFill>
              </a:rPr>
              <a:pPr/>
              <a:t>11/20/2023</a:t>
            </a:fld>
            <a:endParaRPr lang="en-US">
              <a:solidFill>
                <a:prstClr val="black"/>
              </a:solidFill>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305355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3625673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10327713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1282474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1946180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143000"/>
          </a:xfrm>
          <a:prstGeom prst="rect">
            <a:avLst/>
          </a:prstGeom>
        </p:spPr>
        <p:txBody>
          <a:bodyPr/>
          <a:lstStyle/>
          <a:p>
            <a:r>
              <a:rPr kumimoji="0" lang="en-US"/>
              <a:t>Click to edit Master title style</a:t>
            </a:r>
          </a:p>
        </p:txBody>
      </p:sp>
      <p:sp>
        <p:nvSpPr>
          <p:cNvPr id="3" name="Content Placeholder 2"/>
          <p:cNvSpPr>
            <a:spLocks noGrp="1"/>
          </p:cNvSpPr>
          <p:nvPr>
            <p:ph idx="1"/>
          </p:nvPr>
        </p:nvSpPr>
        <p:spPr>
          <a:xfrm>
            <a:off x="1435608" y="1447800"/>
            <a:ext cx="7498080" cy="4800600"/>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3581400" y="6305550"/>
            <a:ext cx="2133600" cy="476250"/>
          </a:xfrm>
          <a:prstGeom prst="rect">
            <a:avLst/>
          </a:prstGeom>
        </p:spPr>
        <p:txBody>
          <a:bodyPr/>
          <a:lstStyle/>
          <a:p>
            <a:fld id="{FB454175-39C9-4527-ACF6-18C10C80F21B}" type="datetimeFigureOut">
              <a:rPr lang="en-US" smtClean="0">
                <a:solidFill>
                  <a:prstClr val="black"/>
                </a:solidFill>
              </a:rPr>
              <a:pPr/>
              <a:t>11/20/2023</a:t>
            </a:fld>
            <a:endParaRPr lang="en-US">
              <a:solidFill>
                <a:prstClr val="black"/>
              </a:solidFill>
            </a:endParaRPr>
          </a:p>
        </p:txBody>
      </p:sp>
      <p:sp>
        <p:nvSpPr>
          <p:cNvPr id="5" name="Footer Placeholder 4"/>
          <p:cNvSpPr>
            <a:spLocks noGrp="1"/>
          </p:cNvSpPr>
          <p:nvPr>
            <p:ph type="ftr" sz="quarter" idx="11"/>
          </p:nvPr>
        </p:nvSpPr>
        <p:spPr>
          <a:xfrm>
            <a:off x="5715000" y="6305550"/>
            <a:ext cx="2895600" cy="476250"/>
          </a:xfrm>
          <a:prstGeom prst="rect">
            <a:avLst/>
          </a:prstGeo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8613648" y="6305550"/>
            <a:ext cx="457200" cy="476250"/>
          </a:xfrm>
          <a:prstGeom prst="rect">
            <a:avLst/>
          </a:prstGeom>
        </p:spPr>
        <p:txBody>
          <a:bodyPr/>
          <a:lstStyle/>
          <a:p>
            <a:fld id="{5758157E-C670-447A-A447-6C1F75AD441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611417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14173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1315199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522571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1896925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112234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947350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454175-39C9-4527-ACF6-18C10C80F21B}" type="datetimeFigureOut">
              <a:rPr lang="en-US" smtClean="0"/>
              <a:pPr/>
              <a:t>11/20/2023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3429177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228600"/>
            <a:ext cx="9144000" cy="36576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25778" y="0"/>
            <a:ext cx="2652889" cy="914400"/>
          </a:xfrm>
          <a:prstGeom prst="rect">
            <a:avLst/>
          </a:prstGeom>
        </p:spPr>
      </p:pic>
      <p:pic>
        <p:nvPicPr>
          <p:cNvPr id="9" name="Picture 2" descr="C:\Users\Admin\Desktop\NAACAlogo-1.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813778" y="40789"/>
            <a:ext cx="745770" cy="8381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274278" y="76201"/>
            <a:ext cx="910167" cy="838199"/>
          </a:xfrm>
          <a:prstGeom prst="rect">
            <a:avLst/>
          </a:prstGeom>
        </p:spPr>
      </p:pic>
      <p:pic>
        <p:nvPicPr>
          <p:cNvPr id="11" name="Picture 10"/>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559548" y="38100"/>
            <a:ext cx="721785" cy="838199"/>
          </a:xfrm>
          <a:prstGeom prst="rect">
            <a:avLst/>
          </a:prstGeom>
        </p:spPr>
      </p:pic>
      <p:pic>
        <p:nvPicPr>
          <p:cNvPr id="12" name="Picture 11"/>
          <p:cNvPicPr>
            <a:picLocks noChangeAspect="1" noChangeArrowheads="1"/>
          </p:cNvPicPr>
          <p:nvPr userDrawn="1"/>
        </p:nvPicPr>
        <p:blipFill>
          <a:blip r:embed="rId8">
            <a:extLst>
              <a:ext uri="{28A0092B-C50C-407E-A947-70E740481C1C}">
                <a14:useLocalDpi xmlns:a14="http://schemas.microsoft.com/office/drawing/2010/main" val="0"/>
              </a:ext>
            </a:extLst>
          </a:blip>
          <a:srcRect l="21278" t="28854" r="48570" b="16924"/>
          <a:stretch>
            <a:fillRect/>
          </a:stretch>
        </p:blipFill>
        <p:spPr bwMode="auto">
          <a:xfrm>
            <a:off x="8191499" y="58273"/>
            <a:ext cx="616373" cy="859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473414"/>
            <a:ext cx="9144000" cy="36576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553375481"/>
      </p:ext>
    </p:extLst>
  </p:cSld>
  <p:clrMap bg1="lt1" tx1="dk1" bg2="lt2" tx2="dk2" accent1="accent1" accent2="accent2" accent3="accent3" accent4="accent4" accent5="accent5" accent6="accent6" hlink="hlink" folHlink="folHlink"/>
  <p:sldLayoutIdLst>
    <p:sldLayoutId id="2147483877" r:id="rId1"/>
    <p:sldLayoutId id="214748387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454175-39C9-4527-ACF6-18C10C80F21B}" type="datetimeFigureOut">
              <a:rPr lang="en-US" smtClean="0"/>
              <a:pPr/>
              <a:t>11/20/2023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58157E-C670-447A-A447-6C1F75AD4415}" type="slidenum">
              <a:rPr lang="en-US" smtClean="0"/>
              <a:pPr/>
              <a:t>‹#›</a:t>
            </a:fld>
            <a:endParaRPr lang="en-US"/>
          </a:p>
        </p:txBody>
      </p:sp>
    </p:spTree>
    <p:extLst>
      <p:ext uri="{BB962C8B-B14F-4D97-AF65-F5344CB8AC3E}">
        <p14:creationId xmlns:p14="http://schemas.microsoft.com/office/powerpoint/2010/main" val="2743727312"/>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990600" y="1143000"/>
            <a:ext cx="7406640" cy="2438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pPr>
            <a:r>
              <a:rPr lang="en-US" sz="2400" b="1" dirty="0">
                <a:solidFill>
                  <a:srgbClr val="C00000"/>
                </a:solidFill>
                <a:latin typeface="Times New Roman" pitchFamily="18" charset="0"/>
                <a:ea typeface="Times New Roman"/>
                <a:cs typeface="Times New Roman" pitchFamily="18" charset="0"/>
                <a:sym typeface="Times New Roman"/>
              </a:rPr>
              <a:t>ACADEMIC YEAR -2023-24( ODD SEM)</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SUBJECT:DIGITAL DESIGN &amp; COMPUTER ORGANIZATION</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SUBJECT CODE: </a:t>
            </a:r>
            <a:r>
              <a:rPr lang="en-US" sz="2400" dirty="0">
                <a:latin typeface="Times New Roman" pitchFamily="18" charset="0"/>
                <a:cs typeface="Times New Roman" pitchFamily="18" charset="0"/>
                <a:sym typeface="Times New Roman"/>
              </a:rPr>
              <a:t>B</a:t>
            </a:r>
            <a:r>
              <a:rPr lang="en-US" sz="2400" dirty="0">
                <a:latin typeface="Times New Roman" pitchFamily="18" charset="0"/>
                <a:ea typeface="Times New Roman"/>
                <a:cs typeface="Times New Roman" pitchFamily="18" charset="0"/>
                <a:sym typeface="Times New Roman"/>
              </a:rPr>
              <a:t>CS302</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u="sng" dirty="0">
                <a:latin typeface="Times New Roman" pitchFamily="18" charset="0"/>
                <a:ea typeface="Times New Roman"/>
                <a:cs typeface="Times New Roman" pitchFamily="18" charset="0"/>
                <a:sym typeface="Times New Roman"/>
              </a:rPr>
              <a:t>MODULE -2</a:t>
            </a:r>
            <a:br>
              <a:rPr lang="en-US" sz="2400" u="sng" dirty="0">
                <a:latin typeface="Times New Roman" pitchFamily="18" charset="0"/>
                <a:ea typeface="Times New Roman"/>
                <a:cs typeface="Times New Roman" pitchFamily="18" charset="0"/>
                <a:sym typeface="Times New Roman"/>
              </a:rPr>
            </a:br>
            <a:r>
              <a:rPr lang="en-US" sz="2400" u="sng" dirty="0">
                <a:latin typeface="Times New Roman" pitchFamily="18" charset="0"/>
                <a:ea typeface="Times New Roman"/>
                <a:cs typeface="Times New Roman" pitchFamily="18" charset="0"/>
                <a:sym typeface="Times New Roman"/>
              </a:rPr>
              <a:t>PART - 1</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sp>
        <p:nvSpPr>
          <p:cNvPr id="3" name="Subtitle 2"/>
          <p:cNvSpPr txBox="1">
            <a:spLocks/>
          </p:cNvSpPr>
          <p:nvPr/>
        </p:nvSpPr>
        <p:spPr>
          <a:xfrm>
            <a:off x="1379220" y="3740727"/>
            <a:ext cx="6629400" cy="25908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a:t> </a:t>
            </a:r>
            <a:r>
              <a:rPr lang="en-US" dirty="0" smtClean="0"/>
              <a:t>Prepared </a:t>
            </a:r>
            <a:r>
              <a:rPr lang="en-US" dirty="0"/>
              <a:t>By,</a:t>
            </a:r>
          </a:p>
          <a:p>
            <a:pPr marL="0" indent="0" algn="ctr">
              <a:buNone/>
            </a:pPr>
            <a:r>
              <a:rPr lang="en-US" sz="2800" b="1" dirty="0">
                <a:solidFill>
                  <a:srgbClr val="FF0000"/>
                </a:solidFill>
              </a:rPr>
              <a:t>Prof. Yogesh N</a:t>
            </a:r>
          </a:p>
          <a:p>
            <a:pPr marL="0" indent="0" algn="ctr">
              <a:buNone/>
            </a:pPr>
            <a:r>
              <a:rPr lang="en-US" sz="2800" b="1" dirty="0">
                <a:solidFill>
                  <a:srgbClr val="FF0000"/>
                </a:solidFill>
              </a:rPr>
              <a:t>Assistant Professor</a:t>
            </a:r>
          </a:p>
          <a:p>
            <a:pPr marL="0" indent="0" algn="ctr">
              <a:buNone/>
            </a:pPr>
            <a:r>
              <a:rPr lang="en-US" sz="2800" b="1" dirty="0">
                <a:solidFill>
                  <a:srgbClr val="FF0000"/>
                </a:solidFill>
              </a:rPr>
              <a:t>Dept. of Computer Science &amp; Design</a:t>
            </a:r>
          </a:p>
          <a:p>
            <a:pPr marL="0" indent="0" algn="ctr">
              <a:buNone/>
            </a:pPr>
            <a:r>
              <a:rPr lang="en-US" sz="2800" b="1" dirty="0">
                <a:solidFill>
                  <a:srgbClr val="FF0000"/>
                </a:solidFill>
              </a:rPr>
              <a:t>ATMECE, Mysuru</a:t>
            </a:r>
            <a:endParaRPr lang="en-US" sz="2800" b="1" dirty="0">
              <a:solidFill>
                <a:srgbClr val="FF0000"/>
              </a:solidFill>
            </a:endParaRPr>
          </a:p>
        </p:txBody>
      </p:sp>
    </p:spTree>
    <p:extLst>
      <p:ext uri="{BB962C8B-B14F-4D97-AF65-F5344CB8AC3E}">
        <p14:creationId xmlns:p14="http://schemas.microsoft.com/office/powerpoint/2010/main" val="25500607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https://www.electrically4u.com/wp-content/uploads/2020/11/Hazard-circuit.png?ezimgfmt=ng:webp/ngcb4"/>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p:nvPicPr>
        <p:blipFill>
          <a:blip r:embed="rId2"/>
          <a:stretch>
            <a:fillRect/>
          </a:stretch>
        </p:blipFill>
        <p:spPr>
          <a:xfrm>
            <a:off x="2286159" y="914400"/>
            <a:ext cx="4323809" cy="2000000"/>
          </a:xfrm>
          <a:prstGeom prst="rect">
            <a:avLst/>
          </a:prstGeom>
        </p:spPr>
      </p:pic>
      <p:sp>
        <p:nvSpPr>
          <p:cNvPr id="4" name="Rectangle 3"/>
          <p:cNvSpPr/>
          <p:nvPr/>
        </p:nvSpPr>
        <p:spPr>
          <a:xfrm>
            <a:off x="1219200" y="160338"/>
            <a:ext cx="2133918" cy="461665"/>
          </a:xfrm>
          <a:prstGeom prst="rect">
            <a:avLst/>
          </a:prstGeom>
        </p:spPr>
        <p:txBody>
          <a:bodyPr wrap="none">
            <a:spAutoFit/>
          </a:bodyPr>
          <a:lstStyle/>
          <a:p>
            <a:r>
              <a:rPr lang="en-US" sz="2400" b="1" i="1" u="sng" dirty="0">
                <a:latin typeface="Times New Roman" panose="02020603050405020304" pitchFamily="18" charset="0"/>
                <a:cs typeface="Times New Roman" panose="02020603050405020304" pitchFamily="18" charset="0"/>
              </a:rPr>
              <a:t>static 0-hazard</a:t>
            </a:r>
            <a:r>
              <a:rPr lang="en-US" sz="2400" b="1" u="sng" dirty="0">
                <a:latin typeface="Times New Roman" panose="02020603050405020304" pitchFamily="18" charset="0"/>
                <a:cs typeface="Times New Roman" panose="02020603050405020304" pitchFamily="18" charset="0"/>
              </a:rPr>
              <a:t>.</a:t>
            </a:r>
            <a:endParaRPr lang="en-US" sz="2400" b="1" u="sng" dirty="0"/>
          </a:p>
        </p:txBody>
      </p:sp>
      <p:sp>
        <p:nvSpPr>
          <p:cNvPr id="6" name="Rectangle 5"/>
          <p:cNvSpPr/>
          <p:nvPr/>
        </p:nvSpPr>
        <p:spPr>
          <a:xfrm>
            <a:off x="1219200" y="3206796"/>
            <a:ext cx="7696200" cy="1754326"/>
          </a:xfrm>
          <a:prstGeom prst="rect">
            <a:avLst/>
          </a:prstGeom>
        </p:spPr>
        <p:txBody>
          <a:bodyPr wrap="squar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If </a:t>
            </a:r>
            <a:r>
              <a:rPr lang="en-US" i="1" dirty="0">
                <a:latin typeface="Times New Roman" panose="02020603050405020304" pitchFamily="18" charset="0"/>
                <a:cs typeface="Times New Roman" panose="02020603050405020304" pitchFamily="18" charset="0"/>
              </a:rPr>
              <a:t>A = B = C = 0</a:t>
            </a:r>
            <a:r>
              <a:rPr lang="en-US" dirty="0">
                <a:latin typeface="Times New Roman" panose="02020603050405020304" pitchFamily="18" charset="0"/>
                <a:cs typeface="Times New Roman" panose="02020603050405020304" pitchFamily="18" charset="0"/>
              </a:rPr>
              <a:t> and  then  output F =0.</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When </a:t>
            </a:r>
            <a:r>
              <a:rPr lang="en-US" i="1" dirty="0">
                <a:latin typeface="Times New Roman" panose="02020603050405020304" pitchFamily="18" charset="0"/>
                <a:cs typeface="Times New Roman" panose="02020603050405020304" pitchFamily="18" charset="0"/>
              </a:rPr>
              <a:t>B </a:t>
            </a:r>
            <a:r>
              <a:rPr lang="en-US" dirty="0">
                <a:latin typeface="Times New Roman" panose="02020603050405020304" pitchFamily="18" charset="0"/>
                <a:cs typeface="Times New Roman" panose="02020603050405020304" pitchFamily="18" charset="0"/>
              </a:rPr>
              <a:t>changes from 1 to 0 then output F should remain a constant 0. Now  </a:t>
            </a:r>
            <a:r>
              <a:rPr lang="en-US" i="1" dirty="0">
                <a:latin typeface="Times New Roman" panose="02020603050405020304" pitchFamily="18" charset="0"/>
                <a:cs typeface="Times New Roman" panose="02020603050405020304" pitchFamily="18" charset="0"/>
              </a:rPr>
              <a:t>E </a:t>
            </a:r>
            <a:r>
              <a:rPr lang="en-US" dirty="0">
                <a:latin typeface="Times New Roman" panose="02020603050405020304" pitchFamily="18" charset="0"/>
                <a:cs typeface="Times New Roman" panose="02020603050405020304" pitchFamily="18" charset="0"/>
              </a:rPr>
              <a:t>will go to 1 before </a:t>
            </a:r>
            <a:r>
              <a:rPr lang="en-US" i="1" dirty="0">
                <a:latin typeface="Times New Roman" panose="02020603050405020304" pitchFamily="18" charset="0"/>
                <a:cs typeface="Times New Roman" panose="02020603050405020304" pitchFamily="18" charset="0"/>
              </a:rPr>
              <a:t>D </a:t>
            </a:r>
            <a:r>
              <a:rPr lang="en-US" dirty="0">
                <a:latin typeface="Times New Roman" panose="02020603050405020304" pitchFamily="18" charset="0"/>
                <a:cs typeface="Times New Roman" panose="02020603050405020304" pitchFamily="18" charset="0"/>
              </a:rPr>
              <a:t>goes to 0, resulting in a momentary 1 (a glitch) appearing at the output </a:t>
            </a:r>
            <a:r>
              <a:rPr lang="en-US" i="1" dirty="0">
                <a:latin typeface="Times New Roman" panose="02020603050405020304" pitchFamily="18" charset="0"/>
                <a:cs typeface="Times New Roman" panose="02020603050405020304" pitchFamily="18" charset="0"/>
              </a:rPr>
              <a:t>F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So </a:t>
            </a:r>
            <a:r>
              <a:rPr lang="en-US" i="1" dirty="0">
                <a:latin typeface="Times New Roman" panose="02020603050405020304" pitchFamily="18" charset="0"/>
                <a:cs typeface="Times New Roman" panose="02020603050405020304" pitchFamily="18" charset="0"/>
              </a:rPr>
              <a:t>F </a:t>
            </a:r>
            <a:r>
              <a:rPr lang="en-US" dirty="0">
                <a:latin typeface="Times New Roman" panose="02020603050405020304" pitchFamily="18" charset="0"/>
                <a:cs typeface="Times New Roman" panose="02020603050405020304" pitchFamily="18" charset="0"/>
              </a:rPr>
              <a:t>momentarily goes to 1. This is called Static 0 Hazard.</a:t>
            </a:r>
          </a:p>
          <a:p>
            <a:r>
              <a:rPr lang="en-US" dirty="0">
                <a:solidFill>
                  <a:srgbClr val="000000"/>
                </a:solidFill>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3704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9200" y="152400"/>
            <a:ext cx="2133918" cy="461665"/>
          </a:xfrm>
          <a:prstGeom prst="rect">
            <a:avLst/>
          </a:prstGeom>
        </p:spPr>
        <p:txBody>
          <a:bodyPr wrap="none">
            <a:spAutoFit/>
          </a:bodyPr>
          <a:lstStyle/>
          <a:p>
            <a:r>
              <a:rPr lang="en-US" sz="2400" b="1" i="1" u="sng" dirty="0">
                <a:latin typeface="Times New Roman" panose="02020603050405020304" pitchFamily="18" charset="0"/>
                <a:cs typeface="Times New Roman" panose="02020603050405020304" pitchFamily="18" charset="0"/>
              </a:rPr>
              <a:t>static 1-hazard</a:t>
            </a:r>
            <a:r>
              <a:rPr lang="en-US" sz="2400" b="1" u="sng" dirty="0">
                <a:latin typeface="Times New Roman" panose="02020603050405020304" pitchFamily="18" charset="0"/>
                <a:cs typeface="Times New Roman" panose="02020603050405020304" pitchFamily="18" charset="0"/>
              </a:rPr>
              <a:t>.</a:t>
            </a:r>
            <a:endParaRPr lang="en-US" sz="2400" b="1" u="sng" dirty="0"/>
          </a:p>
        </p:txBody>
      </p:sp>
      <p:sp>
        <p:nvSpPr>
          <p:cNvPr id="2" name="Rectangle 1"/>
          <p:cNvSpPr/>
          <p:nvPr/>
        </p:nvSpPr>
        <p:spPr>
          <a:xfrm>
            <a:off x="1291936" y="3150590"/>
            <a:ext cx="7703127" cy="1477328"/>
          </a:xfrm>
          <a:prstGeom prst="rect">
            <a:avLst/>
          </a:prstGeom>
        </p:spPr>
        <p:txBody>
          <a:bodyPr wrap="squar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If </a:t>
            </a:r>
            <a:r>
              <a:rPr lang="en-US" i="1" dirty="0">
                <a:latin typeface="Times New Roman" panose="02020603050405020304" pitchFamily="18" charset="0"/>
                <a:cs typeface="Times New Roman" panose="02020603050405020304" pitchFamily="18" charset="0"/>
              </a:rPr>
              <a:t>A = C = 1</a:t>
            </a:r>
            <a:r>
              <a:rPr lang="en-US" dirty="0">
                <a:latin typeface="Times New Roman" panose="02020603050405020304" pitchFamily="18" charset="0"/>
                <a:cs typeface="Times New Roman" panose="02020603050405020304" pitchFamily="18" charset="0"/>
              </a:rPr>
              <a:t> and B=1 then  output F =1.</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When </a:t>
            </a:r>
            <a:r>
              <a:rPr lang="en-US" i="1" dirty="0">
                <a:latin typeface="Times New Roman" panose="02020603050405020304" pitchFamily="18" charset="0"/>
                <a:cs typeface="Times New Roman" panose="02020603050405020304" pitchFamily="18" charset="0"/>
              </a:rPr>
              <a:t>B </a:t>
            </a:r>
            <a:r>
              <a:rPr lang="en-US" dirty="0">
                <a:latin typeface="Times New Roman" panose="02020603050405020304" pitchFamily="18" charset="0"/>
                <a:cs typeface="Times New Roman" panose="02020603050405020304" pitchFamily="18" charset="0"/>
              </a:rPr>
              <a:t>changes from 1 to 0 then output F should remain a constant 1. Now  </a:t>
            </a:r>
            <a:r>
              <a:rPr lang="en-US" i="1" dirty="0">
                <a:latin typeface="Times New Roman" panose="02020603050405020304" pitchFamily="18" charset="0"/>
                <a:cs typeface="Times New Roman" panose="02020603050405020304" pitchFamily="18" charset="0"/>
              </a:rPr>
              <a:t>E </a:t>
            </a:r>
            <a:r>
              <a:rPr lang="en-US" dirty="0">
                <a:latin typeface="Times New Roman" panose="02020603050405020304" pitchFamily="18" charset="0"/>
                <a:cs typeface="Times New Roman" panose="02020603050405020304" pitchFamily="18" charset="0"/>
              </a:rPr>
              <a:t>will go to 0 before </a:t>
            </a:r>
            <a:r>
              <a:rPr lang="en-US" i="1" dirty="0">
                <a:latin typeface="Times New Roman" panose="02020603050405020304" pitchFamily="18" charset="0"/>
                <a:cs typeface="Times New Roman" panose="02020603050405020304" pitchFamily="18" charset="0"/>
              </a:rPr>
              <a:t>D </a:t>
            </a:r>
            <a:r>
              <a:rPr lang="en-US" dirty="0">
                <a:latin typeface="Times New Roman" panose="02020603050405020304" pitchFamily="18" charset="0"/>
                <a:cs typeface="Times New Roman" panose="02020603050405020304" pitchFamily="18" charset="0"/>
              </a:rPr>
              <a:t>goes to 1, resulting in a momentary 0 (a glitch) appearing at the output </a:t>
            </a:r>
            <a:r>
              <a:rPr lang="en-US" i="1" dirty="0">
                <a:latin typeface="Times New Roman" panose="02020603050405020304" pitchFamily="18" charset="0"/>
                <a:cs typeface="Times New Roman" panose="02020603050405020304" pitchFamily="18" charset="0"/>
              </a:rPr>
              <a:t>F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So </a:t>
            </a:r>
            <a:r>
              <a:rPr lang="en-US" i="1" dirty="0">
                <a:latin typeface="Times New Roman" panose="02020603050405020304" pitchFamily="18" charset="0"/>
                <a:cs typeface="Times New Roman" panose="02020603050405020304" pitchFamily="18" charset="0"/>
              </a:rPr>
              <a:t>F </a:t>
            </a:r>
            <a:r>
              <a:rPr lang="en-US" dirty="0">
                <a:latin typeface="Times New Roman" panose="02020603050405020304" pitchFamily="18" charset="0"/>
                <a:cs typeface="Times New Roman" panose="02020603050405020304" pitchFamily="18" charset="0"/>
              </a:rPr>
              <a:t>momentarily goes to 0. This is called Static 1 Hazard.</a:t>
            </a:r>
          </a:p>
        </p:txBody>
      </p:sp>
      <p:sp>
        <p:nvSpPr>
          <p:cNvPr id="3" name="Rectangle 2"/>
          <p:cNvSpPr/>
          <p:nvPr/>
        </p:nvSpPr>
        <p:spPr>
          <a:xfrm>
            <a:off x="1212272" y="4763869"/>
            <a:ext cx="7703127" cy="646331"/>
          </a:xfrm>
          <a:prstGeom prst="rect">
            <a:avLst/>
          </a:prstGeom>
        </p:spPr>
        <p:txBody>
          <a:bodyPr wrap="square">
            <a:spAutoFit/>
          </a:bodyPr>
          <a:lstStyle/>
          <a:p>
            <a:r>
              <a:rPr lang="en-US" b="1" u="sng" dirty="0">
                <a:solidFill>
                  <a:srgbClr val="000000"/>
                </a:solidFill>
                <a:latin typeface="Times New Roman" panose="02020603050405020304" pitchFamily="18" charset="0"/>
                <a:cs typeface="Times New Roman" panose="02020603050405020304" pitchFamily="18" charset="0"/>
              </a:rPr>
              <a:t>Detection of Static 1 Hazard </a:t>
            </a:r>
            <a:endParaRPr lang="en-US" dirty="0">
              <a:solidFill>
                <a:srgbClr val="000000"/>
              </a:solidFill>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Hazards can be detected using a </a:t>
            </a:r>
            <a:r>
              <a:rPr lang="en-US" dirty="0" err="1">
                <a:latin typeface="Times New Roman" panose="02020603050405020304" pitchFamily="18" charset="0"/>
                <a:cs typeface="Times New Roman" panose="02020603050405020304" pitchFamily="18" charset="0"/>
              </a:rPr>
              <a:t>Karnaugh</a:t>
            </a:r>
            <a:r>
              <a:rPr lang="en-US" dirty="0">
                <a:latin typeface="Times New Roman" panose="02020603050405020304" pitchFamily="18" charset="0"/>
                <a:cs typeface="Times New Roman" panose="02020603050405020304" pitchFamily="18" charset="0"/>
              </a:rPr>
              <a:t> map. </a:t>
            </a:r>
          </a:p>
        </p:txBody>
      </p:sp>
      <p:sp>
        <p:nvSpPr>
          <p:cNvPr id="6" name="Rectangle 5"/>
          <p:cNvSpPr/>
          <p:nvPr/>
        </p:nvSpPr>
        <p:spPr>
          <a:xfrm>
            <a:off x="1291936" y="5410200"/>
            <a:ext cx="7543800" cy="1200329"/>
          </a:xfrm>
          <a:prstGeom prst="rect">
            <a:avLst/>
          </a:prstGeom>
        </p:spPr>
        <p:txBody>
          <a:bodyPr wrap="square">
            <a:spAutoFit/>
          </a:bodyPr>
          <a:lstStyle/>
          <a:p>
            <a:pPr marL="285750" indent="-285750">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Write down the sum-of-products expression for the circuit.</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Plot each term on the map and loop it. </a:t>
            </a:r>
            <a:r>
              <a:rPr lang="en-US" dirty="0">
                <a:solidFill>
                  <a:srgbClr val="000000"/>
                </a:solidFill>
                <a:latin typeface="Times New Roman" panose="02020603050405020304" pitchFamily="18" charset="0"/>
                <a:cs typeface="Times New Roman" panose="02020603050405020304" pitchFamily="18" charset="0"/>
              </a:rPr>
              <a:t> </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If any two adjacent 1’s are not covered by the same loop, a 1-hazard exists for the transition between the two 1’s. </a:t>
            </a:r>
          </a:p>
        </p:txBody>
      </p:sp>
      <p:pic>
        <p:nvPicPr>
          <p:cNvPr id="7" name="image12.png"/>
          <p:cNvPicPr/>
          <p:nvPr/>
        </p:nvPicPr>
        <p:blipFill>
          <a:blip r:embed="rId2" cstate="print"/>
          <a:stretch>
            <a:fillRect/>
          </a:stretch>
        </p:blipFill>
        <p:spPr>
          <a:xfrm>
            <a:off x="1447800" y="775153"/>
            <a:ext cx="6858000" cy="2375437"/>
          </a:xfrm>
          <a:prstGeom prst="rect">
            <a:avLst/>
          </a:prstGeom>
        </p:spPr>
      </p:pic>
    </p:spTree>
    <p:extLst>
      <p:ext uri="{BB962C8B-B14F-4D97-AF65-F5344CB8AC3E}">
        <p14:creationId xmlns:p14="http://schemas.microsoft.com/office/powerpoint/2010/main" val="137015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152400"/>
            <a:ext cx="3106620" cy="369332"/>
          </a:xfrm>
          <a:prstGeom prst="rect">
            <a:avLst/>
          </a:prstGeom>
        </p:spPr>
        <p:txBody>
          <a:bodyPr wrap="none">
            <a:spAutoFit/>
          </a:bodyPr>
          <a:lstStyle/>
          <a:p>
            <a:r>
              <a:rPr lang="en-US" b="1" u="sng" dirty="0">
                <a:solidFill>
                  <a:srgbClr val="000000"/>
                </a:solidFill>
                <a:latin typeface="Times New Roman" panose="02020603050405020304" pitchFamily="18" charset="0"/>
              </a:rPr>
              <a:t>To Eliminate Static 1 Hazard </a:t>
            </a:r>
            <a:endParaRPr lang="en-US" u="sng" dirty="0"/>
          </a:p>
        </p:txBody>
      </p:sp>
      <p:pic>
        <p:nvPicPr>
          <p:cNvPr id="5" name="image14.jpeg"/>
          <p:cNvPicPr/>
          <p:nvPr/>
        </p:nvPicPr>
        <p:blipFill>
          <a:blip r:embed="rId2" cstate="print"/>
          <a:stretch>
            <a:fillRect/>
          </a:stretch>
        </p:blipFill>
        <p:spPr>
          <a:xfrm>
            <a:off x="1524000" y="777442"/>
            <a:ext cx="1828800" cy="2209800"/>
          </a:xfrm>
          <a:prstGeom prst="rect">
            <a:avLst/>
          </a:prstGeom>
        </p:spPr>
      </p:pic>
      <p:pic>
        <p:nvPicPr>
          <p:cNvPr id="6" name="image15.png"/>
          <p:cNvPicPr/>
          <p:nvPr/>
        </p:nvPicPr>
        <p:blipFill>
          <a:blip r:embed="rId3" cstate="print"/>
          <a:stretch>
            <a:fillRect/>
          </a:stretch>
        </p:blipFill>
        <p:spPr>
          <a:xfrm>
            <a:off x="4953000" y="990600"/>
            <a:ext cx="2338070" cy="2205990"/>
          </a:xfrm>
          <a:prstGeom prst="rect">
            <a:avLst/>
          </a:prstGeom>
        </p:spPr>
      </p:pic>
      <p:sp>
        <p:nvSpPr>
          <p:cNvPr id="7" name="Rectangle 6"/>
          <p:cNvSpPr/>
          <p:nvPr/>
        </p:nvSpPr>
        <p:spPr>
          <a:xfrm>
            <a:off x="1143000" y="3429000"/>
            <a:ext cx="7620000" cy="1477328"/>
          </a:xfrm>
          <a:prstGeom prst="rect">
            <a:avLst/>
          </a:prstGeom>
        </p:spPr>
        <p:txBody>
          <a:bodyPr wrap="square">
            <a:spAutoFit/>
          </a:bodyPr>
          <a:lstStyle/>
          <a:p>
            <a:pPr marL="285750" indent="-285750" algn="just">
              <a:buFont typeface="Arial" panose="020B0604020202020204" pitchFamily="34" charset="0"/>
              <a:buChar char="•"/>
            </a:pPr>
            <a:r>
              <a:rPr lang="en-US" dirty="0">
                <a:solidFill>
                  <a:srgbClr val="000000"/>
                </a:solidFill>
                <a:latin typeface="Times New Roman" panose="02020603050405020304" pitchFamily="18" charset="0"/>
              </a:rPr>
              <a:t>If we add a loop to the map of above Figure and, then, add the corresponding gate to the circuit (as shown in the following Figure), this eliminates the hazard. </a:t>
            </a: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term </a:t>
            </a:r>
            <a:r>
              <a:rPr lang="en-US" i="1" dirty="0">
                <a:latin typeface="Times New Roman" panose="02020603050405020304" pitchFamily="18" charset="0"/>
                <a:cs typeface="Times New Roman" panose="02020603050405020304" pitchFamily="18" charset="0"/>
              </a:rPr>
              <a:t>AC </a:t>
            </a:r>
            <a:r>
              <a:rPr lang="en-US" dirty="0">
                <a:latin typeface="Times New Roman" panose="02020603050405020304" pitchFamily="18" charset="0"/>
                <a:cs typeface="Times New Roman" panose="02020603050405020304" pitchFamily="18" charset="0"/>
              </a:rPr>
              <a:t>remains </a:t>
            </a:r>
            <a:r>
              <a:rPr lang="en-US" i="1" dirty="0">
                <a:latin typeface="Times New Roman" panose="02020603050405020304" pitchFamily="18" charset="0"/>
                <a:cs typeface="Times New Roman" panose="02020603050405020304" pitchFamily="18" charset="0"/>
              </a:rPr>
              <a:t>1 </a:t>
            </a:r>
            <a:r>
              <a:rPr lang="en-US" dirty="0">
                <a:latin typeface="Times New Roman" panose="02020603050405020304" pitchFamily="18" charset="0"/>
                <a:cs typeface="Times New Roman" panose="02020603050405020304" pitchFamily="18" charset="0"/>
              </a:rPr>
              <a:t>while </a:t>
            </a:r>
            <a:r>
              <a:rPr lang="en-US" i="1" dirty="0">
                <a:latin typeface="Times New Roman" panose="02020603050405020304" pitchFamily="18" charset="0"/>
                <a:cs typeface="Times New Roman" panose="02020603050405020304" pitchFamily="18" charset="0"/>
              </a:rPr>
              <a:t>B </a:t>
            </a:r>
            <a:r>
              <a:rPr lang="en-US" dirty="0">
                <a:latin typeface="Times New Roman" panose="02020603050405020304" pitchFamily="18" charset="0"/>
                <a:cs typeface="Times New Roman" panose="02020603050405020304" pitchFamily="18" charset="0"/>
              </a:rPr>
              <a:t>is changing, so no glitch can appear in the output. </a:t>
            </a:r>
          </a:p>
        </p:txBody>
      </p:sp>
    </p:spTree>
    <p:extLst>
      <p:ext uri="{BB962C8B-B14F-4D97-AF65-F5344CB8AC3E}">
        <p14:creationId xmlns:p14="http://schemas.microsoft.com/office/powerpoint/2010/main" val="3445674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228600"/>
            <a:ext cx="7010400" cy="400110"/>
          </a:xfrm>
          <a:prstGeom prst="rect">
            <a:avLst/>
          </a:prstGeom>
        </p:spPr>
        <p:txBody>
          <a:bodyPr wrap="square">
            <a:spAutoFit/>
          </a:bodyPr>
          <a:lstStyle/>
          <a:p>
            <a:r>
              <a:rPr lang="en-US" sz="2000" b="1" u="sng" dirty="0">
                <a:solidFill>
                  <a:srgbClr val="000000"/>
                </a:solidFill>
                <a:latin typeface="Times New Roman" panose="02020603050405020304" pitchFamily="18" charset="0"/>
                <a:cs typeface="Times New Roman" panose="02020603050405020304" pitchFamily="18" charset="0"/>
              </a:rPr>
              <a:t>SIMULATION AND TESTING OF LOGIC CIRCUITS </a:t>
            </a:r>
            <a:endParaRPr lang="en-US" sz="2000" b="1" u="sng" dirty="0">
              <a:latin typeface="Times New Roman" panose="02020603050405020304" pitchFamily="18" charset="0"/>
              <a:cs typeface="Times New Roman" panose="02020603050405020304" pitchFamily="18" charset="0"/>
            </a:endParaRPr>
          </a:p>
        </p:txBody>
      </p:sp>
      <p:sp>
        <p:nvSpPr>
          <p:cNvPr id="5" name="Rectangle 4"/>
          <p:cNvSpPr/>
          <p:nvPr/>
        </p:nvSpPr>
        <p:spPr>
          <a:xfrm>
            <a:off x="1125682" y="940594"/>
            <a:ext cx="7848600" cy="2862322"/>
          </a:xfrm>
          <a:prstGeom prst="rect">
            <a:avLst/>
          </a:prstGeom>
        </p:spPr>
        <p:txBody>
          <a:bodyPr wrap="square">
            <a:spAutoFit/>
          </a:bodyPr>
          <a:lstStyle/>
          <a:p>
            <a:pPr marL="285750" indent="-285750" algn="just">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In logic design process, Logic circuits may be tested either by building them or by simulating them on a computer. </a:t>
            </a: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As logic circuits become more and more complex, it is very important to simulate a design before building it. </a:t>
            </a:r>
          </a:p>
          <a:p>
            <a:pPr algn="just"/>
            <a:endParaRPr lang="en-US" dirty="0">
              <a:latin typeface="Times New Roman" panose="02020603050405020304" pitchFamily="18" charset="0"/>
              <a:cs typeface="Times New Roman" panose="02020603050405020304" pitchFamily="18" charset="0"/>
            </a:endParaRPr>
          </a:p>
          <a:p>
            <a:pPr algn="just"/>
            <a:r>
              <a:rPr lang="en-US" b="1" dirty="0">
                <a:latin typeface="Times New Roman" panose="02020603050405020304" pitchFamily="18" charset="0"/>
                <a:cs typeface="Times New Roman" panose="02020603050405020304" pitchFamily="18" charset="0"/>
              </a:rPr>
              <a:t>Simulation is done for following reasons</a:t>
            </a:r>
          </a:p>
          <a:p>
            <a:pPr marL="342900" indent="-342900" algn="just">
              <a:buAutoNum type="arabicParenBoth"/>
            </a:pPr>
            <a:r>
              <a:rPr lang="en-US" dirty="0">
                <a:latin typeface="Times New Roman" panose="02020603050405020304" pitchFamily="18" charset="0"/>
                <a:cs typeface="Times New Roman" panose="02020603050405020304" pitchFamily="18" charset="0"/>
              </a:rPr>
              <a:t>Verification that the design is logically correct</a:t>
            </a:r>
          </a:p>
          <a:p>
            <a:pPr algn="just"/>
            <a:r>
              <a:rPr lang="en-US" dirty="0">
                <a:latin typeface="Times New Roman" panose="02020603050405020304" pitchFamily="18" charset="0"/>
                <a:cs typeface="Times New Roman" panose="02020603050405020304" pitchFamily="18" charset="0"/>
              </a:rPr>
              <a:t>(2)  Verification that the timing of the logic signals is correct</a:t>
            </a:r>
          </a:p>
          <a:p>
            <a:pPr marL="342900" indent="-342900" algn="just">
              <a:buAutoNum type="arabicParenBoth" startAt="3"/>
            </a:pPr>
            <a:r>
              <a:rPr lang="en-US" dirty="0">
                <a:latin typeface="Times New Roman" panose="02020603050405020304" pitchFamily="18" charset="0"/>
                <a:cs typeface="Times New Roman" panose="02020603050405020304" pitchFamily="18" charset="0"/>
              </a:rPr>
              <a:t> Simulation of faulty components in the circuit as an aid to finding tests for the        </a:t>
            </a:r>
          </a:p>
          <a:p>
            <a:pPr algn="just"/>
            <a:r>
              <a:rPr lang="en-US" dirty="0">
                <a:latin typeface="Times New Roman" panose="02020603050405020304" pitchFamily="18" charset="0"/>
                <a:cs typeface="Times New Roman" panose="02020603050405020304" pitchFamily="18" charset="0"/>
              </a:rPr>
              <a:t>        circuits.</a:t>
            </a:r>
          </a:p>
        </p:txBody>
      </p:sp>
      <p:sp>
        <p:nvSpPr>
          <p:cNvPr id="6" name="Rectangle 5"/>
          <p:cNvSpPr/>
          <p:nvPr/>
        </p:nvSpPr>
        <p:spPr>
          <a:xfrm>
            <a:off x="1104900" y="4114800"/>
            <a:ext cx="7772400" cy="1754326"/>
          </a:xfrm>
          <a:prstGeom prst="rect">
            <a:avLst/>
          </a:prstGeom>
        </p:spPr>
        <p:txBody>
          <a:bodyPr wrap="square">
            <a:spAutoFit/>
          </a:bodyPr>
          <a:lstStyle/>
          <a:p>
            <a:pPr algn="just"/>
            <a:r>
              <a:rPr lang="en-US" b="1" dirty="0">
                <a:solidFill>
                  <a:srgbClr val="000000"/>
                </a:solidFill>
                <a:latin typeface="Times New Roman" panose="02020603050405020304" pitchFamily="18" charset="0"/>
              </a:rPr>
              <a:t>A simple simulator for combinational logic works as follows</a:t>
            </a:r>
            <a:r>
              <a:rPr lang="en-US" dirty="0">
                <a:solidFill>
                  <a:srgbClr val="000000"/>
                </a:solidFill>
                <a:latin typeface="Times New Roman" panose="02020603050405020304" pitchFamily="18" charset="0"/>
              </a:rPr>
              <a:t> </a:t>
            </a:r>
          </a:p>
          <a:p>
            <a:pPr marL="285750" indent="-285750" algn="just">
              <a:buFont typeface="Arial" panose="020B0604020202020204" pitchFamily="34" charset="0"/>
              <a:buChar char="•"/>
            </a:pPr>
            <a:r>
              <a:rPr lang="en-US" dirty="0">
                <a:solidFill>
                  <a:srgbClr val="000000"/>
                </a:solidFill>
                <a:latin typeface="Times New Roman" panose="02020603050405020304" pitchFamily="18" charset="0"/>
              </a:rPr>
              <a:t>The circuit inputs are applied to the first set of gates in the circuit, and the   outputs of those gates are calculated. </a:t>
            </a:r>
          </a:p>
          <a:p>
            <a:pPr marL="285750" indent="-285750" algn="just">
              <a:buFont typeface="Arial" panose="020B0604020202020204" pitchFamily="34" charset="0"/>
              <a:buChar char="•"/>
            </a:pPr>
            <a:r>
              <a:rPr lang="en-US" dirty="0">
                <a:solidFill>
                  <a:srgbClr val="000000"/>
                </a:solidFill>
                <a:latin typeface="Times New Roman" panose="02020603050405020304" pitchFamily="18" charset="0"/>
              </a:rPr>
              <a:t>The outputs of the gates which changed in the previous step are fed into the next level of gate inputs. If the input to any gate has changed, then the output of that gate is calculated. </a:t>
            </a:r>
          </a:p>
        </p:txBody>
      </p:sp>
    </p:spTree>
    <p:extLst>
      <p:ext uri="{BB962C8B-B14F-4D97-AF65-F5344CB8AC3E}">
        <p14:creationId xmlns:p14="http://schemas.microsoft.com/office/powerpoint/2010/main" val="2406529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228600"/>
            <a:ext cx="7772400" cy="1754326"/>
          </a:xfrm>
          <a:prstGeom prst="rect">
            <a:avLst/>
          </a:prstGeom>
        </p:spPr>
        <p:txBody>
          <a:bodyPr wrap="square">
            <a:spAutoFit/>
          </a:bodyPr>
          <a:lstStyle/>
          <a:p>
            <a:r>
              <a:rPr lang="en-US" b="1" i="1" dirty="0">
                <a:solidFill>
                  <a:srgbClr val="000000"/>
                </a:solidFill>
                <a:latin typeface="Times New Roman" panose="02020603050405020304" pitchFamily="18" charset="0"/>
              </a:rPr>
              <a:t>Four-Valued Logic Simulator:</a:t>
            </a:r>
          </a:p>
          <a:p>
            <a:pPr marL="285750" indent="-285750">
              <a:buFont typeface="Arial" panose="020B0604020202020204" pitchFamily="34" charset="0"/>
              <a:buChar char="•"/>
            </a:pPr>
            <a:r>
              <a:rPr lang="en-US" dirty="0">
                <a:solidFill>
                  <a:srgbClr val="000000"/>
                </a:solidFill>
                <a:latin typeface="Times New Roman" panose="02020603050405020304" pitchFamily="18" charset="0"/>
              </a:rPr>
              <a:t>The two logic values, </a:t>
            </a:r>
            <a:r>
              <a:rPr lang="en-US" b="1" i="1" dirty="0">
                <a:solidFill>
                  <a:srgbClr val="000000"/>
                </a:solidFill>
                <a:latin typeface="Times New Roman" panose="02020603050405020304" pitchFamily="18" charset="0"/>
              </a:rPr>
              <a:t>0 </a:t>
            </a:r>
            <a:r>
              <a:rPr lang="en-US" dirty="0">
                <a:solidFill>
                  <a:srgbClr val="000000"/>
                </a:solidFill>
                <a:latin typeface="Times New Roman" panose="02020603050405020304" pitchFamily="18" charset="0"/>
              </a:rPr>
              <a:t>and </a:t>
            </a:r>
            <a:r>
              <a:rPr lang="en-US" b="1" i="1" dirty="0">
                <a:solidFill>
                  <a:srgbClr val="000000"/>
                </a:solidFill>
                <a:latin typeface="Times New Roman" panose="02020603050405020304" pitchFamily="18" charset="0"/>
              </a:rPr>
              <a:t>1</a:t>
            </a:r>
            <a:r>
              <a:rPr lang="en-US" dirty="0">
                <a:solidFill>
                  <a:srgbClr val="000000"/>
                </a:solidFill>
                <a:latin typeface="Times New Roman" panose="02020603050405020304" pitchFamily="18" charset="0"/>
              </a:rPr>
              <a:t>, are not sufficient for simulating logic circuits.</a:t>
            </a:r>
          </a:p>
          <a:p>
            <a:pPr marL="285750" indent="-285750">
              <a:buFont typeface="Arial" panose="020B0604020202020204" pitchFamily="34" charset="0"/>
              <a:buChar char="•"/>
            </a:pPr>
            <a:r>
              <a:rPr lang="en-US" dirty="0">
                <a:solidFill>
                  <a:srgbClr val="000000"/>
                </a:solidFill>
                <a:latin typeface="Times New Roman" panose="02020603050405020304" pitchFamily="18" charset="0"/>
              </a:rPr>
              <a:t>The value of a gate input or output may be </a:t>
            </a:r>
            <a:r>
              <a:rPr lang="en-US" b="1" i="1" dirty="0">
                <a:solidFill>
                  <a:srgbClr val="000000"/>
                </a:solidFill>
                <a:latin typeface="Times New Roman" panose="02020603050405020304" pitchFamily="18" charset="0"/>
              </a:rPr>
              <a:t>unknown</a:t>
            </a:r>
            <a:r>
              <a:rPr lang="en-US" dirty="0">
                <a:solidFill>
                  <a:srgbClr val="000000"/>
                </a:solidFill>
                <a:latin typeface="Times New Roman" panose="02020603050405020304" pitchFamily="18" charset="0"/>
              </a:rPr>
              <a:t>, and we will represent this unknown value by </a:t>
            </a:r>
            <a:r>
              <a:rPr lang="en-US" b="1" i="1" dirty="0">
                <a:solidFill>
                  <a:srgbClr val="000000"/>
                </a:solidFill>
                <a:latin typeface="Times New Roman" panose="02020603050405020304" pitchFamily="18" charset="0"/>
              </a:rPr>
              <a:t>X</a:t>
            </a:r>
            <a:r>
              <a:rPr lang="en-US" dirty="0">
                <a:solidFill>
                  <a:srgbClr val="000000"/>
                </a:solidFill>
                <a:latin typeface="Times New Roman" panose="02020603050405020304" pitchFamily="18" charset="0"/>
              </a:rPr>
              <a:t>. </a:t>
            </a:r>
          </a:p>
          <a:p>
            <a:pPr marL="285750" indent="-285750">
              <a:buFont typeface="Arial" panose="020B0604020202020204" pitchFamily="34" charset="0"/>
              <a:buChar char="•"/>
            </a:pPr>
            <a:r>
              <a:rPr lang="en-US" dirty="0">
                <a:solidFill>
                  <a:srgbClr val="000000"/>
                </a:solidFill>
                <a:latin typeface="Times New Roman" panose="02020603050405020304" pitchFamily="18" charset="0"/>
              </a:rPr>
              <a:t>If no logic signal at an input, as in the case of an open circuit we use the logic value </a:t>
            </a:r>
            <a:r>
              <a:rPr lang="en-US" b="1" i="1" dirty="0">
                <a:solidFill>
                  <a:srgbClr val="000000"/>
                </a:solidFill>
                <a:latin typeface="Times New Roman" panose="02020603050405020304" pitchFamily="18" charset="0"/>
              </a:rPr>
              <a:t>Z  </a:t>
            </a:r>
            <a:r>
              <a:rPr lang="en-US" dirty="0">
                <a:solidFill>
                  <a:srgbClr val="000000"/>
                </a:solidFill>
                <a:latin typeface="Times New Roman" panose="02020603050405020304" pitchFamily="18" charset="0"/>
              </a:rPr>
              <a:t>to represent an </a:t>
            </a:r>
            <a:r>
              <a:rPr lang="en-US" b="1" i="1" dirty="0">
                <a:solidFill>
                  <a:srgbClr val="000000"/>
                </a:solidFill>
                <a:latin typeface="Times New Roman" panose="02020603050405020304" pitchFamily="18" charset="0"/>
              </a:rPr>
              <a:t>open circuit</a:t>
            </a:r>
            <a:r>
              <a:rPr lang="en-US" dirty="0">
                <a:solidFill>
                  <a:srgbClr val="000000"/>
                </a:solidFill>
                <a:latin typeface="Times New Roman" panose="02020603050405020304" pitchFamily="18" charset="0"/>
              </a:rPr>
              <a:t>, or </a:t>
            </a:r>
            <a:r>
              <a:rPr lang="en-US" b="1" i="1" dirty="0">
                <a:solidFill>
                  <a:srgbClr val="000000"/>
                </a:solidFill>
                <a:latin typeface="Times New Roman" panose="02020603050405020304" pitchFamily="18" charset="0"/>
              </a:rPr>
              <a:t>high impedance </a:t>
            </a:r>
            <a:r>
              <a:rPr lang="en-US" dirty="0">
                <a:solidFill>
                  <a:srgbClr val="000000"/>
                </a:solidFill>
                <a:latin typeface="Times New Roman" panose="02020603050405020304" pitchFamily="18" charset="0"/>
              </a:rPr>
              <a:t>(hi-Z) connection. </a:t>
            </a:r>
            <a:endParaRPr lang="en-US" dirty="0"/>
          </a:p>
        </p:txBody>
      </p:sp>
      <p:pic>
        <p:nvPicPr>
          <p:cNvPr id="5" name="image21.jpeg"/>
          <p:cNvPicPr/>
          <p:nvPr/>
        </p:nvPicPr>
        <p:blipFill>
          <a:blip r:embed="rId2" cstate="print"/>
          <a:stretch>
            <a:fillRect/>
          </a:stretch>
        </p:blipFill>
        <p:spPr>
          <a:xfrm>
            <a:off x="1371600" y="2470524"/>
            <a:ext cx="7086600" cy="2406275"/>
          </a:xfrm>
          <a:prstGeom prst="rect">
            <a:avLst/>
          </a:prstGeom>
        </p:spPr>
      </p:pic>
      <p:sp>
        <p:nvSpPr>
          <p:cNvPr id="6" name="Rectangle 5"/>
          <p:cNvSpPr/>
          <p:nvPr/>
        </p:nvSpPr>
        <p:spPr>
          <a:xfrm>
            <a:off x="1219200" y="1982926"/>
            <a:ext cx="7758545" cy="369332"/>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The following Figure shows a typical simulation screen on a personal computer.</a:t>
            </a:r>
            <a:endParaRPr lang="en-US" dirty="0"/>
          </a:p>
        </p:txBody>
      </p:sp>
      <p:pic>
        <p:nvPicPr>
          <p:cNvPr id="7" name="image22.png"/>
          <p:cNvPicPr/>
          <p:nvPr/>
        </p:nvPicPr>
        <p:blipFill>
          <a:blip r:embed="rId3" cstate="print"/>
          <a:stretch>
            <a:fillRect/>
          </a:stretch>
        </p:blipFill>
        <p:spPr>
          <a:xfrm>
            <a:off x="2514600" y="5496518"/>
            <a:ext cx="5257800" cy="1285282"/>
          </a:xfrm>
          <a:prstGeom prst="rect">
            <a:avLst/>
          </a:prstGeom>
        </p:spPr>
      </p:pic>
      <p:sp>
        <p:nvSpPr>
          <p:cNvPr id="8" name="Rectangle 7"/>
          <p:cNvSpPr/>
          <p:nvPr/>
        </p:nvSpPr>
        <p:spPr>
          <a:xfrm>
            <a:off x="1066799" y="5008920"/>
            <a:ext cx="7924800" cy="369332"/>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The following Table shows AND </a:t>
            </a:r>
            <a:r>
              <a:rPr lang="en-US" dirty="0" err="1">
                <a:latin typeface="Times New Roman" panose="02020603050405020304" pitchFamily="18" charset="0"/>
                <a:ea typeface="Times New Roman" panose="02020603050405020304" pitchFamily="18" charset="0"/>
              </a:rPr>
              <a:t>and</a:t>
            </a:r>
            <a:r>
              <a:rPr lang="en-US" dirty="0">
                <a:latin typeface="Times New Roman" panose="02020603050405020304" pitchFamily="18" charset="0"/>
                <a:ea typeface="Times New Roman" panose="02020603050405020304" pitchFamily="18" charset="0"/>
              </a:rPr>
              <a:t> OR functions for four-valued </a:t>
            </a:r>
            <a:r>
              <a:rPr lang="en-US" spc="-15" dirty="0">
                <a:latin typeface="Times New Roman" panose="02020603050405020304" pitchFamily="18" charset="0"/>
                <a:ea typeface="Times New Roman" panose="02020603050405020304" pitchFamily="18" charset="0"/>
              </a:rPr>
              <a:t>logic </a:t>
            </a:r>
            <a:r>
              <a:rPr lang="en-US" dirty="0">
                <a:latin typeface="Times New Roman" panose="02020603050405020304" pitchFamily="18" charset="0"/>
                <a:ea typeface="Times New Roman" panose="02020603050405020304" pitchFamily="18" charset="0"/>
              </a:rPr>
              <a:t>simulation. </a:t>
            </a:r>
            <a:endParaRPr lang="en-US" dirty="0"/>
          </a:p>
        </p:txBody>
      </p:sp>
    </p:spTree>
    <p:extLst>
      <p:ext uri="{BB962C8B-B14F-4D97-AF65-F5344CB8AC3E}">
        <p14:creationId xmlns:p14="http://schemas.microsoft.com/office/powerpoint/2010/main" val="3780884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304800"/>
            <a:ext cx="7772400" cy="4800600"/>
          </a:xfrm>
        </p:spPr>
        <p:txBody>
          <a:bodyPr>
            <a:normAutofit/>
          </a:bodyPr>
          <a:lstStyle/>
          <a:p>
            <a:pPr marL="82296" indent="0" algn="just">
              <a:buNone/>
            </a:pPr>
            <a:r>
              <a:rPr lang="en-US" sz="1800" b="1" dirty="0">
                <a:latin typeface="Times New Roman" panose="02020603050405020304" pitchFamily="18" charset="0"/>
                <a:cs typeface="Times New Roman" panose="02020603050405020304" pitchFamily="18" charset="0"/>
              </a:rPr>
              <a:t>For an AND gate</a:t>
            </a:r>
            <a:r>
              <a:rPr lang="en-US" sz="1800" dirty="0">
                <a:latin typeface="Times New Roman" panose="02020603050405020304" pitchFamily="18" charset="0"/>
                <a:cs typeface="Times New Roman" panose="02020603050405020304" pitchFamily="18" charset="0"/>
              </a:rPr>
              <a:t>, </a:t>
            </a:r>
          </a:p>
          <a:p>
            <a:pPr algn="just"/>
            <a:r>
              <a:rPr lang="en-US" sz="1800" dirty="0">
                <a:latin typeface="Times New Roman" panose="02020603050405020304" pitchFamily="18" charset="0"/>
                <a:cs typeface="Times New Roman" panose="02020603050405020304" pitchFamily="18" charset="0"/>
              </a:rPr>
              <a:t>If one of the inputs is </a:t>
            </a:r>
            <a:r>
              <a:rPr lang="en-US" sz="1800" i="1" dirty="0">
                <a:latin typeface="Times New Roman" panose="02020603050405020304" pitchFamily="18" charset="0"/>
                <a:cs typeface="Times New Roman" panose="02020603050405020304" pitchFamily="18" charset="0"/>
              </a:rPr>
              <a:t>0</a:t>
            </a:r>
            <a:r>
              <a:rPr lang="en-US" sz="1800" dirty="0">
                <a:latin typeface="Times New Roman" panose="02020603050405020304" pitchFamily="18" charset="0"/>
                <a:cs typeface="Times New Roman" panose="02020603050405020304" pitchFamily="18" charset="0"/>
              </a:rPr>
              <a:t>, the output is always </a:t>
            </a:r>
            <a:r>
              <a:rPr lang="en-US" sz="1800" i="1" dirty="0">
                <a:latin typeface="Times New Roman" panose="02020603050405020304" pitchFamily="18" charset="0"/>
                <a:cs typeface="Times New Roman" panose="02020603050405020304" pitchFamily="18" charset="0"/>
              </a:rPr>
              <a:t>0 </a:t>
            </a:r>
            <a:r>
              <a:rPr lang="en-US" sz="1800" dirty="0">
                <a:latin typeface="Times New Roman" panose="02020603050405020304" pitchFamily="18" charset="0"/>
                <a:cs typeface="Times New Roman" panose="02020603050405020304" pitchFamily="18" charset="0"/>
              </a:rPr>
              <a:t>regardless of the other input </a:t>
            </a:r>
          </a:p>
          <a:p>
            <a:pPr algn="just"/>
            <a:r>
              <a:rPr lang="en-US" sz="1800" dirty="0">
                <a:latin typeface="Times New Roman" panose="02020603050405020304" pitchFamily="18" charset="0"/>
                <a:cs typeface="Times New Roman" panose="02020603050405020304" pitchFamily="18" charset="0"/>
              </a:rPr>
              <a:t>If one input is </a:t>
            </a:r>
            <a:r>
              <a:rPr lang="en-US" sz="1800" i="1" dirty="0">
                <a:latin typeface="Times New Roman" panose="02020603050405020304" pitchFamily="18" charset="0"/>
                <a:cs typeface="Times New Roman" panose="02020603050405020304" pitchFamily="18" charset="0"/>
              </a:rPr>
              <a:t>1 </a:t>
            </a:r>
            <a:r>
              <a:rPr lang="en-US" sz="1800" dirty="0">
                <a:latin typeface="Times New Roman" panose="02020603050405020304" pitchFamily="18" charset="0"/>
                <a:cs typeface="Times New Roman" panose="02020603050405020304" pitchFamily="18" charset="0"/>
              </a:rPr>
              <a:t>and the other input is </a:t>
            </a:r>
            <a:r>
              <a:rPr lang="en-US" sz="1800" i="1" dirty="0">
                <a:latin typeface="Times New Roman" panose="02020603050405020304" pitchFamily="18" charset="0"/>
                <a:cs typeface="Times New Roman" panose="02020603050405020304" pitchFamily="18" charset="0"/>
              </a:rPr>
              <a:t>X </a:t>
            </a:r>
            <a:r>
              <a:rPr lang="en-US" sz="1800" dirty="0">
                <a:latin typeface="Times New Roman" panose="02020603050405020304" pitchFamily="18" charset="0"/>
                <a:cs typeface="Times New Roman" panose="02020603050405020304" pitchFamily="18" charset="0"/>
              </a:rPr>
              <a:t>then the output is </a:t>
            </a:r>
            <a:r>
              <a:rPr lang="en-US" sz="1800" i="1" dirty="0">
                <a:latin typeface="Times New Roman" panose="02020603050405020304" pitchFamily="18" charset="0"/>
                <a:cs typeface="Times New Roman" panose="02020603050405020304" pitchFamily="18" charset="0"/>
              </a:rPr>
              <a:t>X.</a:t>
            </a:r>
            <a:r>
              <a:rPr lang="en-US" sz="1800" dirty="0">
                <a:latin typeface="Times New Roman" panose="02020603050405020304" pitchFamily="18" charset="0"/>
                <a:cs typeface="Times New Roman" panose="02020603050405020304" pitchFamily="18" charset="0"/>
              </a:rPr>
              <a:t> </a:t>
            </a:r>
          </a:p>
          <a:p>
            <a:pPr algn="just"/>
            <a:r>
              <a:rPr lang="en-US" sz="1800" dirty="0">
                <a:latin typeface="Times New Roman" panose="02020603050405020304" pitchFamily="18" charset="0"/>
                <a:cs typeface="Times New Roman" panose="02020603050405020304" pitchFamily="18" charset="0"/>
              </a:rPr>
              <a:t>If one input is </a:t>
            </a:r>
            <a:r>
              <a:rPr lang="en-US" sz="1800" i="1" dirty="0">
                <a:latin typeface="Times New Roman" panose="02020603050405020304" pitchFamily="18" charset="0"/>
                <a:cs typeface="Times New Roman" panose="02020603050405020304" pitchFamily="18" charset="0"/>
              </a:rPr>
              <a:t>1 </a:t>
            </a:r>
            <a:r>
              <a:rPr lang="en-US" sz="1800" dirty="0">
                <a:latin typeface="Times New Roman" panose="02020603050405020304" pitchFamily="18" charset="0"/>
                <a:cs typeface="Times New Roman" panose="02020603050405020304" pitchFamily="18" charset="0"/>
              </a:rPr>
              <a:t>and the other input is </a:t>
            </a:r>
            <a:r>
              <a:rPr lang="en-US" sz="1800" i="1" dirty="0">
                <a:latin typeface="Times New Roman" panose="02020603050405020304" pitchFamily="18" charset="0"/>
                <a:cs typeface="Times New Roman" panose="02020603050405020304" pitchFamily="18" charset="0"/>
              </a:rPr>
              <a:t>Z </a:t>
            </a:r>
            <a:r>
              <a:rPr lang="en-US" sz="1800" dirty="0">
                <a:latin typeface="Times New Roman" panose="02020603050405020304" pitchFamily="18" charset="0"/>
                <a:cs typeface="Times New Roman" panose="02020603050405020304" pitchFamily="18" charset="0"/>
              </a:rPr>
              <a:t>then the output is </a:t>
            </a:r>
            <a:r>
              <a:rPr lang="en-US" sz="1800" i="1" dirty="0">
                <a:latin typeface="Times New Roman" panose="02020603050405020304" pitchFamily="18" charset="0"/>
                <a:cs typeface="Times New Roman" panose="02020603050405020304" pitchFamily="18" charset="0"/>
              </a:rPr>
              <a:t>X</a:t>
            </a:r>
            <a:r>
              <a:rPr lang="en-US" sz="1800" dirty="0">
                <a:latin typeface="Times New Roman" panose="02020603050405020304" pitchFamily="18" charset="0"/>
                <a:cs typeface="Times New Roman" panose="02020603050405020304" pitchFamily="18" charset="0"/>
              </a:rPr>
              <a:t>. </a:t>
            </a:r>
          </a:p>
          <a:p>
            <a:pPr marL="82296" indent="0" algn="just">
              <a:buNone/>
            </a:pPr>
            <a:r>
              <a:rPr lang="en-US" sz="1800" b="1" dirty="0">
                <a:latin typeface="Times New Roman" panose="02020603050405020304" pitchFamily="18" charset="0"/>
                <a:cs typeface="Times New Roman" panose="02020603050405020304" pitchFamily="18" charset="0"/>
              </a:rPr>
              <a:t>For an OR gate, </a:t>
            </a:r>
          </a:p>
          <a:p>
            <a:pPr algn="just"/>
            <a:r>
              <a:rPr lang="en-US" sz="1800" dirty="0">
                <a:latin typeface="Times New Roman" panose="02020603050405020304" pitchFamily="18" charset="0"/>
                <a:cs typeface="Times New Roman" panose="02020603050405020304" pitchFamily="18" charset="0"/>
              </a:rPr>
              <a:t>If one of the inputs is </a:t>
            </a:r>
            <a:r>
              <a:rPr lang="en-US" sz="1800" i="1" dirty="0">
                <a:latin typeface="Times New Roman" panose="02020603050405020304" pitchFamily="18" charset="0"/>
                <a:cs typeface="Times New Roman" panose="02020603050405020304" pitchFamily="18" charset="0"/>
              </a:rPr>
              <a:t>1</a:t>
            </a:r>
            <a:r>
              <a:rPr lang="en-US" sz="1800" dirty="0">
                <a:latin typeface="Times New Roman" panose="02020603050405020304" pitchFamily="18" charset="0"/>
                <a:cs typeface="Times New Roman" panose="02020603050405020304" pitchFamily="18" charset="0"/>
              </a:rPr>
              <a:t>, the output is </a:t>
            </a:r>
            <a:r>
              <a:rPr lang="en-US" sz="1800" b="1" dirty="0">
                <a:latin typeface="Times New Roman" panose="02020603050405020304" pitchFamily="18" charset="0"/>
                <a:cs typeface="Times New Roman" panose="02020603050405020304" pitchFamily="18" charset="0"/>
              </a:rPr>
              <a:t>1 </a:t>
            </a:r>
            <a:r>
              <a:rPr lang="en-US" sz="1800" dirty="0">
                <a:latin typeface="Times New Roman" panose="02020603050405020304" pitchFamily="18" charset="0"/>
                <a:cs typeface="Times New Roman" panose="02020603050405020304" pitchFamily="18" charset="0"/>
              </a:rPr>
              <a:t>regardless of the other input </a:t>
            </a:r>
          </a:p>
          <a:p>
            <a:pPr algn="just"/>
            <a:r>
              <a:rPr lang="en-US" sz="1800" dirty="0">
                <a:latin typeface="Times New Roman" panose="02020603050405020304" pitchFamily="18" charset="0"/>
                <a:cs typeface="Times New Roman" panose="02020603050405020304" pitchFamily="18" charset="0"/>
              </a:rPr>
              <a:t>If one input is 0 and the other input is </a:t>
            </a:r>
            <a:r>
              <a:rPr lang="en-US" sz="1800" i="1" dirty="0">
                <a:latin typeface="Times New Roman" panose="02020603050405020304" pitchFamily="18" charset="0"/>
                <a:cs typeface="Times New Roman" panose="02020603050405020304" pitchFamily="18" charset="0"/>
              </a:rPr>
              <a:t>X </a:t>
            </a:r>
            <a:r>
              <a:rPr lang="en-US" sz="1800" dirty="0">
                <a:latin typeface="Times New Roman" panose="02020603050405020304" pitchFamily="18" charset="0"/>
                <a:cs typeface="Times New Roman" panose="02020603050405020304" pitchFamily="18" charset="0"/>
              </a:rPr>
              <a:t>or </a:t>
            </a:r>
            <a:r>
              <a:rPr lang="en-US" sz="1800" i="1" dirty="0">
                <a:latin typeface="Times New Roman" panose="02020603050405020304" pitchFamily="18" charset="0"/>
                <a:cs typeface="Times New Roman" panose="02020603050405020304" pitchFamily="18" charset="0"/>
              </a:rPr>
              <a:t>Z</a:t>
            </a:r>
            <a:r>
              <a:rPr lang="en-US" sz="1800" dirty="0">
                <a:latin typeface="Times New Roman" panose="02020603050405020304" pitchFamily="18" charset="0"/>
                <a:cs typeface="Times New Roman" panose="02020603050405020304" pitchFamily="18" charset="0"/>
              </a:rPr>
              <a:t>, the output is unknown. </a:t>
            </a:r>
          </a:p>
          <a:p>
            <a:pPr marL="82296" indent="0" algn="just">
              <a:buNone/>
            </a:pP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764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066800" y="152400"/>
            <a:ext cx="7924800" cy="6553200"/>
          </a:xfrm>
        </p:spPr>
        <p:txBody>
          <a:bodyPr>
            <a:normAutofit lnSpcReduction="10000"/>
          </a:bodyPr>
          <a:lstStyle/>
          <a:p>
            <a:pPr marL="82296" indent="0" algn="ctr">
              <a:buNone/>
            </a:pPr>
            <a:r>
              <a:rPr lang="en-US" sz="2800" b="1" u="sng" dirty="0">
                <a:solidFill>
                  <a:srgbClr val="FF0000"/>
                </a:solidFill>
              </a:rPr>
              <a:t>COMBINATIONAL CIRCUIT DESIGN &amp; SIMULATION USING GATES </a:t>
            </a:r>
            <a:endParaRPr lang="en-US" sz="2800" u="sng" dirty="0">
              <a:solidFill>
                <a:srgbClr val="FF0000"/>
              </a:solidFill>
            </a:endParaRPr>
          </a:p>
          <a:p>
            <a:pPr marL="82296" indent="0">
              <a:buNone/>
            </a:pPr>
            <a:r>
              <a:rPr lang="en-US" u="sng" dirty="0"/>
              <a:t>Digital Logic Families</a:t>
            </a:r>
          </a:p>
          <a:p>
            <a:pPr marL="82296" indent="0">
              <a:buNone/>
            </a:pPr>
            <a:r>
              <a:rPr lang="en-US" sz="2400" dirty="0"/>
              <a:t>The following are the most popular digital logic families</a:t>
            </a:r>
          </a:p>
          <a:p>
            <a:r>
              <a:rPr lang="en-US" sz="2400" dirty="0"/>
              <a:t>TTL – Transistor </a:t>
            </a:r>
            <a:r>
              <a:rPr lang="en-US" sz="2400" dirty="0" err="1"/>
              <a:t>Transistor</a:t>
            </a:r>
            <a:r>
              <a:rPr lang="en-US" sz="2400" dirty="0"/>
              <a:t> Logic</a:t>
            </a:r>
          </a:p>
          <a:p>
            <a:r>
              <a:rPr lang="en-US" sz="2400" dirty="0"/>
              <a:t>ECL – Emitter Coupled Logic</a:t>
            </a:r>
          </a:p>
          <a:p>
            <a:r>
              <a:rPr lang="en-US" sz="2400" dirty="0"/>
              <a:t>MOS – Metal-Oxide Semiconductor</a:t>
            </a:r>
          </a:p>
          <a:p>
            <a:r>
              <a:rPr lang="en-US" sz="2400" dirty="0"/>
              <a:t>CMOS – Complementary Metal-Oxide Semiconductor</a:t>
            </a:r>
          </a:p>
          <a:p>
            <a:pPr marL="82296" indent="0">
              <a:buNone/>
            </a:pPr>
            <a:r>
              <a:rPr lang="en-US" u="sng" dirty="0"/>
              <a:t>Characteristics of Logic Families</a:t>
            </a:r>
            <a:endParaRPr lang="en-US" dirty="0"/>
          </a:p>
          <a:p>
            <a:pPr marL="539496" indent="-457200">
              <a:buFont typeface="+mj-lt"/>
              <a:buAutoNum type="arabicPeriod"/>
            </a:pPr>
            <a:r>
              <a:rPr lang="en-US" sz="2800" dirty="0"/>
              <a:t>Fan-in</a:t>
            </a:r>
          </a:p>
          <a:p>
            <a:pPr marL="539496" indent="-457200">
              <a:buFont typeface="+mj-lt"/>
              <a:buAutoNum type="arabicPeriod"/>
            </a:pPr>
            <a:r>
              <a:rPr lang="en-US" sz="2800" dirty="0"/>
              <a:t>Fan-out</a:t>
            </a:r>
          </a:p>
          <a:p>
            <a:pPr marL="539496" indent="-457200">
              <a:buFont typeface="+mj-lt"/>
              <a:buAutoNum type="arabicPeriod"/>
            </a:pPr>
            <a:r>
              <a:rPr lang="en-US" sz="2800" dirty="0"/>
              <a:t>Propagation delay</a:t>
            </a:r>
          </a:p>
          <a:p>
            <a:pPr marL="539496" indent="-457200">
              <a:buFont typeface="+mj-lt"/>
              <a:buAutoNum type="arabicPeriod"/>
            </a:pPr>
            <a:r>
              <a:rPr lang="en-US" sz="2800" dirty="0"/>
              <a:t>Noise margin</a:t>
            </a:r>
          </a:p>
          <a:p>
            <a:pPr marL="539496" indent="-457200">
              <a:buFont typeface="+mj-lt"/>
              <a:buAutoNum type="arabicPeriod"/>
            </a:pPr>
            <a:r>
              <a:rPr lang="en-US" sz="2800" dirty="0"/>
              <a:t>Power dissipation</a:t>
            </a:r>
          </a:p>
        </p:txBody>
      </p:sp>
    </p:spTree>
    <p:extLst>
      <p:ext uri="{BB962C8B-B14F-4D97-AF65-F5344CB8AC3E}">
        <p14:creationId xmlns:p14="http://schemas.microsoft.com/office/powerpoint/2010/main" val="389063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52400"/>
            <a:ext cx="7790688" cy="6096000"/>
          </a:xfrm>
        </p:spPr>
        <p:txBody>
          <a:bodyPr/>
          <a:lstStyle/>
          <a:p>
            <a:pPr marL="82296" indent="0" algn="just">
              <a:buNone/>
            </a:pPr>
            <a:r>
              <a:rPr lang="en-US" b="1" u="sng" dirty="0"/>
              <a:t>Fan-in:</a:t>
            </a:r>
            <a:r>
              <a:rPr lang="en-US" sz="2400" dirty="0"/>
              <a:t> refers to the number of inputs in a digital logic gate family.</a:t>
            </a:r>
          </a:p>
          <a:p>
            <a:pPr marL="82296" indent="0">
              <a:buNone/>
            </a:pPr>
            <a:endParaRPr lang="en-US" sz="2400" b="1" dirty="0"/>
          </a:p>
          <a:p>
            <a:pPr marL="82296" indent="0">
              <a:buNone/>
            </a:pPr>
            <a:endParaRPr lang="en-US" b="1" dirty="0"/>
          </a:p>
          <a:p>
            <a:pPr marL="82296" indent="0">
              <a:buNone/>
            </a:pPr>
            <a:endParaRPr lang="en-US" b="1" dirty="0"/>
          </a:p>
          <a:p>
            <a:pPr marL="82296" indent="0" algn="just">
              <a:buNone/>
            </a:pPr>
            <a:r>
              <a:rPr lang="en-US" b="1" u="sng" dirty="0"/>
              <a:t>Fan-out:</a:t>
            </a:r>
            <a:r>
              <a:rPr lang="en-US" sz="2400" b="1" dirty="0"/>
              <a:t> </a:t>
            </a:r>
            <a:r>
              <a:rPr lang="en-US" sz="2400" dirty="0"/>
              <a:t>specifies the no. of standard loads that the output of typical gate can drive without impairing its normal operation</a:t>
            </a:r>
          </a:p>
        </p:txBody>
      </p:sp>
      <p:sp>
        <p:nvSpPr>
          <p:cNvPr id="4" name="AutoShape 2" descr="Fan in of digital logic family"/>
          <p:cNvSpPr>
            <a:spLocks noChangeAspect="1" noChangeArrowheads="1"/>
          </p:cNvSpPr>
          <p:nvPr/>
        </p:nvSpPr>
        <p:spPr bwMode="auto">
          <a:xfrm>
            <a:off x="3276600" y="2362200"/>
            <a:ext cx="1752600" cy="175260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6599" y="914400"/>
            <a:ext cx="3069771" cy="1447800"/>
          </a:xfrm>
          <a:prstGeom prst="rect">
            <a:avLst/>
          </a:prstGeom>
        </p:spPr>
      </p:pic>
      <p:sp>
        <p:nvSpPr>
          <p:cNvPr id="6" name="AutoShape 4" descr="Fan-out of digital logic famil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Fan-out of digital logic famil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p:cNvPicPr>
            <a:picLocks noChangeAspect="1"/>
          </p:cNvPicPr>
          <p:nvPr/>
        </p:nvPicPr>
        <p:blipFill>
          <a:blip r:embed="rId3"/>
          <a:stretch>
            <a:fillRect/>
          </a:stretch>
        </p:blipFill>
        <p:spPr>
          <a:xfrm>
            <a:off x="3173038" y="3908381"/>
            <a:ext cx="3159477" cy="2546444"/>
          </a:xfrm>
          <a:prstGeom prst="rect">
            <a:avLst/>
          </a:prstGeom>
        </p:spPr>
      </p:pic>
    </p:spTree>
    <p:extLst>
      <p:ext uri="{BB962C8B-B14F-4D97-AF65-F5344CB8AC3E}">
        <p14:creationId xmlns:p14="http://schemas.microsoft.com/office/powerpoint/2010/main" val="483810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0"/>
            <a:ext cx="7790688" cy="6248400"/>
          </a:xfrm>
        </p:spPr>
        <p:txBody>
          <a:bodyPr/>
          <a:lstStyle/>
          <a:p>
            <a:pPr marL="82296" indent="0" algn="just">
              <a:buNone/>
            </a:pPr>
            <a:r>
              <a:rPr lang="en-US" b="1" u="sng" dirty="0"/>
              <a:t>Propagation delay:</a:t>
            </a:r>
            <a:r>
              <a:rPr lang="en-US" b="1" dirty="0"/>
              <a:t> </a:t>
            </a:r>
            <a:r>
              <a:rPr lang="en-US" sz="2400" dirty="0"/>
              <a:t>is the average transition time for a signal to propagate from input to output.</a:t>
            </a:r>
          </a:p>
          <a:p>
            <a:pPr marL="82296" indent="0" algn="just">
              <a:buNone/>
            </a:pPr>
            <a:endParaRPr lang="en-US" sz="2400" dirty="0"/>
          </a:p>
          <a:p>
            <a:pPr marL="82296" indent="0" algn="just">
              <a:buNone/>
            </a:pPr>
            <a:r>
              <a:rPr lang="en-US" b="1" u="sng" dirty="0"/>
              <a:t>Noise margin: </a:t>
            </a:r>
            <a:r>
              <a:rPr lang="en-US" sz="2400" dirty="0"/>
              <a:t>is the maximum external noise voltage added to an input signal that does not cause an undesirable change in the output.</a:t>
            </a:r>
            <a:endParaRPr lang="en-US" sz="2400" b="1" u="sng" dirty="0"/>
          </a:p>
          <a:p>
            <a:pPr marL="82296" indent="0" algn="just">
              <a:buNone/>
            </a:pPr>
            <a:endParaRPr lang="en-US" sz="2400" u="sng" dirty="0"/>
          </a:p>
        </p:txBody>
      </p:sp>
      <p:sp>
        <p:nvSpPr>
          <p:cNvPr id="4" name="Rectangle 3"/>
          <p:cNvSpPr/>
          <p:nvPr/>
        </p:nvSpPr>
        <p:spPr>
          <a:xfrm>
            <a:off x="1143000" y="3124200"/>
            <a:ext cx="7756052" cy="954107"/>
          </a:xfrm>
          <a:prstGeom prst="rect">
            <a:avLst/>
          </a:prstGeom>
        </p:spPr>
        <p:txBody>
          <a:bodyPr wrap="square">
            <a:spAutoFit/>
          </a:bodyPr>
          <a:lstStyle/>
          <a:p>
            <a:pPr marL="82296" algn="just"/>
            <a:r>
              <a:rPr lang="en-US" sz="3200" b="1" u="sng" dirty="0"/>
              <a:t>Power dissipation: </a:t>
            </a:r>
            <a:r>
              <a:rPr lang="en-US" sz="2400" dirty="0"/>
              <a:t>it is the power consumed by the gate that must be available from power supply.</a:t>
            </a:r>
            <a:endParaRPr lang="en-US" sz="2400" b="1" u="sng" dirty="0"/>
          </a:p>
        </p:txBody>
      </p:sp>
    </p:spTree>
    <p:extLst>
      <p:ext uri="{BB962C8B-B14F-4D97-AF65-F5344CB8AC3E}">
        <p14:creationId xmlns:p14="http://schemas.microsoft.com/office/powerpoint/2010/main" val="2363865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790688" cy="533400"/>
          </a:xfrm>
        </p:spPr>
        <p:txBody>
          <a:bodyPr>
            <a:normAutofit/>
          </a:bodyPr>
          <a:lstStyle/>
          <a:p>
            <a:r>
              <a:rPr lang="en-US" sz="2600" u="sng" dirty="0"/>
              <a:t>REVIEW OF COMBINATIONAL CIRCUIT DESIGN </a:t>
            </a:r>
          </a:p>
        </p:txBody>
      </p:sp>
      <p:sp>
        <p:nvSpPr>
          <p:cNvPr id="3" name="Content Placeholder 2"/>
          <p:cNvSpPr>
            <a:spLocks noGrp="1"/>
          </p:cNvSpPr>
          <p:nvPr>
            <p:ph idx="1"/>
          </p:nvPr>
        </p:nvSpPr>
        <p:spPr>
          <a:xfrm>
            <a:off x="1143000" y="914400"/>
            <a:ext cx="7790688" cy="5562600"/>
          </a:xfrm>
        </p:spPr>
        <p:txBody>
          <a:bodyPr>
            <a:normAutofit/>
          </a:bodyPr>
          <a:lstStyle/>
          <a:p>
            <a:pPr marL="82296" indent="0" algn="just">
              <a:buNone/>
            </a:pPr>
            <a:r>
              <a:rPr lang="en-US" sz="2400" dirty="0"/>
              <a:t>Steps</a:t>
            </a:r>
          </a:p>
          <a:p>
            <a:pPr algn="just"/>
            <a:r>
              <a:rPr lang="en-US" sz="2400" dirty="0"/>
              <a:t>Set up a truth table which specifies the output(s) as a function of the input variables. </a:t>
            </a:r>
          </a:p>
          <a:p>
            <a:pPr algn="just"/>
            <a:r>
              <a:rPr lang="en-US" sz="2400" dirty="0"/>
              <a:t>Derive simplified algebraic expressions for the output functions using </a:t>
            </a:r>
            <a:r>
              <a:rPr lang="en-US" sz="2400" dirty="0" err="1"/>
              <a:t>Karnaugh</a:t>
            </a:r>
            <a:r>
              <a:rPr lang="en-US" sz="2400" dirty="0"/>
              <a:t> Maps, or Quine- </a:t>
            </a:r>
            <a:r>
              <a:rPr lang="en-US" sz="2400" dirty="0" err="1"/>
              <a:t>McCluskey</a:t>
            </a:r>
            <a:r>
              <a:rPr lang="en-US" sz="2400" dirty="0"/>
              <a:t> method, or any other similar procedure. </a:t>
            </a:r>
            <a:endParaRPr lang="en-US" dirty="0"/>
          </a:p>
          <a:p>
            <a:pPr algn="just"/>
            <a:r>
              <a:rPr lang="en-US" sz="2400" dirty="0"/>
              <a:t>The resulting algebraic expressions are then manipulated into the proper form, depending on the type of gates to be used in realizing the circuit. </a:t>
            </a:r>
            <a:endParaRPr lang="en-US" dirty="0"/>
          </a:p>
          <a:p>
            <a:pPr algn="just"/>
            <a:r>
              <a:rPr lang="en-US" sz="2400" dirty="0"/>
              <a:t>Minimum two-level AND-OR, or NAND-NAND circuits can be realized using the minimum sum-of-products. Minimum two-level OR-AND, or NOR-NOR circuits can be realized using the minimum product-of-sums. </a:t>
            </a:r>
          </a:p>
          <a:p>
            <a:pPr marL="82296" indent="0">
              <a:buNone/>
            </a:pPr>
            <a:endParaRPr lang="en-US" dirty="0"/>
          </a:p>
          <a:p>
            <a:pPr marL="596646" indent="-514350">
              <a:buFont typeface="+mj-lt"/>
              <a:buAutoNum type="arabicPeriod"/>
            </a:pPr>
            <a:endParaRPr lang="en-US" dirty="0"/>
          </a:p>
        </p:txBody>
      </p:sp>
    </p:spTree>
    <p:extLst>
      <p:ext uri="{BB962C8B-B14F-4D97-AF65-F5344CB8AC3E}">
        <p14:creationId xmlns:p14="http://schemas.microsoft.com/office/powerpoint/2010/main" val="2748854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228600"/>
            <a:ext cx="7848600" cy="461665"/>
          </a:xfrm>
          <a:prstGeom prst="rect">
            <a:avLst/>
          </a:prstGeom>
        </p:spPr>
        <p:txBody>
          <a:bodyPr wrap="square">
            <a:spAutoFit/>
          </a:bodyPr>
          <a:lstStyle/>
          <a:p>
            <a:r>
              <a:rPr lang="en-US" sz="2400" b="1" u="sng" dirty="0">
                <a:solidFill>
                  <a:srgbClr val="000000"/>
                </a:solidFill>
                <a:latin typeface="Times New Roman" panose="02020603050405020304" pitchFamily="18" charset="0"/>
              </a:rPr>
              <a:t>DESIGN OF CIRCUITS WITH LIMITED GATE FAN-IN </a:t>
            </a:r>
            <a:endParaRPr lang="en-US" sz="2400" b="1" u="sng" dirty="0"/>
          </a:p>
        </p:txBody>
      </p:sp>
      <p:sp>
        <p:nvSpPr>
          <p:cNvPr id="5" name="Rectangle 4"/>
          <p:cNvSpPr/>
          <p:nvPr/>
        </p:nvSpPr>
        <p:spPr>
          <a:xfrm>
            <a:off x="1219200" y="838200"/>
            <a:ext cx="7696200" cy="2246769"/>
          </a:xfrm>
          <a:prstGeom prst="rect">
            <a:avLst/>
          </a:prstGeom>
        </p:spPr>
        <p:txBody>
          <a:bodyPr wrap="square">
            <a:spAutoFit/>
          </a:bodyPr>
          <a:lstStyle/>
          <a:p>
            <a:pPr marL="285750" indent="-285750" algn="just">
              <a:buFont typeface="Arial" panose="020B0604020202020204" pitchFamily="34" charset="0"/>
              <a:buChar char="•"/>
            </a:pPr>
            <a:r>
              <a:rPr lang="en-US" sz="2000" dirty="0">
                <a:solidFill>
                  <a:srgbClr val="000000"/>
                </a:solidFill>
                <a:latin typeface="Times New Roman" panose="02020603050405020304" pitchFamily="18" charset="0"/>
                <a:cs typeface="Times New Roman" panose="02020603050405020304" pitchFamily="18" charset="0"/>
              </a:rPr>
              <a:t>In practical logic design problems, the maximum number of inputs on each gate is limited. </a:t>
            </a:r>
          </a:p>
          <a:p>
            <a:pPr marL="285750" indent="-285750" algn="jus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Depending on the type of gates used, this limit may be two, three, four, eight etc.. </a:t>
            </a:r>
          </a:p>
          <a:p>
            <a:pPr marL="285750" indent="-285750" algn="jus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If a two-level realization of a circuit requires more gate inputs than allowed, factoring the logic expression to obtain a multi-level realization is necessary. </a:t>
            </a:r>
          </a:p>
        </p:txBody>
      </p:sp>
      <p:sp>
        <p:nvSpPr>
          <p:cNvPr id="6" name="Rectangle 5"/>
          <p:cNvSpPr/>
          <p:nvPr/>
        </p:nvSpPr>
        <p:spPr>
          <a:xfrm>
            <a:off x="1205344" y="3429000"/>
            <a:ext cx="7710055" cy="1754326"/>
          </a:xfrm>
          <a:prstGeom prst="rect">
            <a:avLst/>
          </a:prstGeom>
        </p:spPr>
        <p:txBody>
          <a:bodyPr wrap="square">
            <a:spAutoFit/>
          </a:bodyPr>
          <a:lstStyle/>
          <a:p>
            <a:r>
              <a:rPr lang="en-US" b="1" i="1" dirty="0">
                <a:solidFill>
                  <a:srgbClr val="000000"/>
                </a:solidFill>
                <a:latin typeface="Times New Roman" panose="02020603050405020304" pitchFamily="18" charset="0"/>
              </a:rPr>
              <a:t>Example 1: </a:t>
            </a:r>
            <a:r>
              <a:rPr lang="en-US" i="1" dirty="0">
                <a:solidFill>
                  <a:srgbClr val="000000"/>
                </a:solidFill>
                <a:latin typeface="Times New Roman" panose="02020603050405020304" pitchFamily="18" charset="0"/>
              </a:rPr>
              <a:t>Realize the following functions using only two-input NAND gates and inverters. </a:t>
            </a:r>
            <a:endParaRPr lang="en-US" dirty="0">
              <a:solidFill>
                <a:srgbClr val="000000"/>
              </a:solidFill>
              <a:latin typeface="Times New Roman" panose="02020603050405020304" pitchFamily="18" charset="0"/>
            </a:endParaRPr>
          </a:p>
          <a:p>
            <a:endParaRPr lang="en-US" dirty="0">
              <a:solidFill>
                <a:srgbClr val="000000"/>
              </a:solidFill>
              <a:latin typeface="Cambria Math" panose="02040503050406030204" pitchFamily="18" charset="0"/>
            </a:endParaRPr>
          </a:p>
          <a:p>
            <a:r>
              <a:rPr lang="el-GR" dirty="0">
                <a:solidFill>
                  <a:srgbClr val="000000"/>
                </a:solidFill>
                <a:latin typeface="Cambria Math" panose="02040503050406030204" pitchFamily="18" charset="0"/>
              </a:rPr>
              <a:t>𝑓1 = Σ𝑚 (0,2,3,4,5) </a:t>
            </a:r>
            <a:endParaRPr lang="en-US" dirty="0">
              <a:solidFill>
                <a:srgbClr val="000000"/>
              </a:solidFill>
              <a:latin typeface="Cambria Math" panose="02040503050406030204" pitchFamily="18" charset="0"/>
            </a:endParaRPr>
          </a:p>
          <a:p>
            <a:r>
              <a:rPr lang="el-GR" dirty="0">
                <a:solidFill>
                  <a:srgbClr val="000000"/>
                </a:solidFill>
                <a:latin typeface="Cambria Math" panose="02040503050406030204" pitchFamily="18" charset="0"/>
              </a:rPr>
              <a:t>𝑓2 = Σ𝑚 (0,2,3,4,7) </a:t>
            </a:r>
            <a:endParaRPr lang="en-US" dirty="0">
              <a:solidFill>
                <a:srgbClr val="000000"/>
              </a:solidFill>
              <a:latin typeface="Cambria Math" panose="02040503050406030204" pitchFamily="18" charset="0"/>
            </a:endParaRPr>
          </a:p>
          <a:p>
            <a:r>
              <a:rPr lang="el-GR" dirty="0">
                <a:solidFill>
                  <a:srgbClr val="000000"/>
                </a:solidFill>
                <a:latin typeface="Cambria Math" panose="02040503050406030204" pitchFamily="18" charset="0"/>
              </a:rPr>
              <a:t>𝑓3 = Σ𝑚(1,2,6,7) </a:t>
            </a:r>
            <a:endParaRPr lang="en-US" dirty="0"/>
          </a:p>
        </p:txBody>
      </p:sp>
    </p:spTree>
    <p:extLst>
      <p:ext uri="{BB962C8B-B14F-4D97-AF65-F5344CB8AC3E}">
        <p14:creationId xmlns:p14="http://schemas.microsoft.com/office/powerpoint/2010/main" val="3382789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95400" y="304800"/>
            <a:ext cx="7239000" cy="461665"/>
          </a:xfrm>
          <a:prstGeom prst="rect">
            <a:avLst/>
          </a:prstGeom>
        </p:spPr>
        <p:txBody>
          <a:bodyPr wrap="square">
            <a:spAutoFit/>
          </a:bodyPr>
          <a:lstStyle/>
          <a:p>
            <a:r>
              <a:rPr lang="en-US" sz="2400" b="1" u="sng" dirty="0">
                <a:solidFill>
                  <a:srgbClr val="000000"/>
                </a:solidFill>
                <a:latin typeface="Times New Roman" panose="02020603050405020304" pitchFamily="18" charset="0"/>
                <a:cs typeface="Times New Roman" panose="02020603050405020304" pitchFamily="18" charset="0"/>
              </a:rPr>
              <a:t>GATE DELAYS AND TIMING DIAGRAMS </a:t>
            </a:r>
            <a:endParaRPr lang="en-US" sz="2400" b="1" u="sng" dirty="0">
              <a:latin typeface="Times New Roman" panose="02020603050405020304" pitchFamily="18" charset="0"/>
              <a:cs typeface="Times New Roman" panose="02020603050405020304" pitchFamily="18" charset="0"/>
            </a:endParaRPr>
          </a:p>
        </p:txBody>
      </p:sp>
      <p:sp>
        <p:nvSpPr>
          <p:cNvPr id="5" name="Rectangle 4"/>
          <p:cNvSpPr/>
          <p:nvPr/>
        </p:nvSpPr>
        <p:spPr>
          <a:xfrm>
            <a:off x="1274618" y="647048"/>
            <a:ext cx="7620000" cy="2185214"/>
          </a:xfrm>
          <a:prstGeom prst="rect">
            <a:avLst/>
          </a:prstGeom>
        </p:spPr>
        <p:txBody>
          <a:bodyPr wrap="square">
            <a:spAutoFit/>
          </a:bodyPr>
          <a:lstStyle/>
          <a:p>
            <a:pPr marL="285750" indent="-285750" algn="just">
              <a:buFont typeface="Arial" panose="020B0604020202020204" pitchFamily="34" charset="0"/>
              <a:buChar char="•"/>
            </a:pPr>
            <a:r>
              <a:rPr lang="en-US" sz="2000" dirty="0">
                <a:solidFill>
                  <a:srgbClr val="000000"/>
                </a:solidFill>
                <a:latin typeface="Times New Roman" panose="02020603050405020304" pitchFamily="18" charset="0"/>
                <a:cs typeface="Times New Roman" panose="02020603050405020304" pitchFamily="18" charset="0"/>
              </a:rPr>
              <a:t>When the input to a logic gate is changed, the output will not change instantaneously. </a:t>
            </a:r>
          </a:p>
          <a:p>
            <a:pPr marL="285750" indent="-285750" algn="jus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gates take a finite time to react to a change in input.</a:t>
            </a:r>
          </a:p>
          <a:p>
            <a:pPr marL="285750" indent="-285750" algn="jus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So that the change in the gate output is delayed with respect to the input change. </a:t>
            </a: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If the change in output is delayed by time, ε, with respect to the input, we say that, the gate has a propagation delay of ε. </a:t>
            </a:r>
            <a:endParaRPr lang="en-US" sz="2000" dirty="0">
              <a:latin typeface="Times New Roman" panose="02020603050405020304" pitchFamily="18" charset="0"/>
              <a:cs typeface="Times New Roman" panose="02020603050405020304" pitchFamily="18" charset="0"/>
            </a:endParaRPr>
          </a:p>
        </p:txBody>
      </p:sp>
      <p:sp>
        <p:nvSpPr>
          <p:cNvPr id="6" name="Rectangle 5"/>
          <p:cNvSpPr/>
          <p:nvPr/>
        </p:nvSpPr>
        <p:spPr>
          <a:xfrm>
            <a:off x="1402772" y="3022165"/>
            <a:ext cx="7239000" cy="369332"/>
          </a:xfrm>
          <a:prstGeom prst="rect">
            <a:avLst/>
          </a:prstGeom>
        </p:spPr>
        <p:txBody>
          <a:bodyPr wrap="square">
            <a:spAutoFit/>
          </a:bodyPr>
          <a:lstStyle/>
          <a:p>
            <a:r>
              <a:rPr lang="en-US" dirty="0">
                <a:solidFill>
                  <a:srgbClr val="000000"/>
                </a:solidFill>
                <a:latin typeface="Times New Roman" panose="02020603050405020304" pitchFamily="18" charset="0"/>
              </a:rPr>
              <a:t>Figure shows possible input and output waveforms for an inverter </a:t>
            </a:r>
            <a:endParaRPr lang="en-US" dirty="0"/>
          </a:p>
        </p:txBody>
      </p:sp>
      <p:pic>
        <p:nvPicPr>
          <p:cNvPr id="7" name="image9.jpeg"/>
          <p:cNvPicPr/>
          <p:nvPr/>
        </p:nvPicPr>
        <p:blipFill>
          <a:blip r:embed="rId2" cstate="print"/>
          <a:stretch>
            <a:fillRect/>
          </a:stretch>
        </p:blipFill>
        <p:spPr>
          <a:xfrm>
            <a:off x="1295400" y="3581400"/>
            <a:ext cx="7453745" cy="3048000"/>
          </a:xfrm>
          <a:prstGeom prst="rect">
            <a:avLst/>
          </a:prstGeom>
        </p:spPr>
      </p:pic>
    </p:spTree>
    <p:extLst>
      <p:ext uri="{BB962C8B-B14F-4D97-AF65-F5344CB8AC3E}">
        <p14:creationId xmlns:p14="http://schemas.microsoft.com/office/powerpoint/2010/main" val="2917774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0.png"/>
          <p:cNvPicPr/>
          <p:nvPr/>
        </p:nvPicPr>
        <p:blipFill>
          <a:blip r:embed="rId2" cstate="print"/>
          <a:stretch>
            <a:fillRect/>
          </a:stretch>
        </p:blipFill>
        <p:spPr>
          <a:xfrm>
            <a:off x="1447800" y="1524000"/>
            <a:ext cx="6934200" cy="2514600"/>
          </a:xfrm>
          <a:prstGeom prst="rect">
            <a:avLst/>
          </a:prstGeom>
        </p:spPr>
      </p:pic>
      <p:sp>
        <p:nvSpPr>
          <p:cNvPr id="5" name="Rectangle 4"/>
          <p:cNvSpPr/>
          <p:nvPr/>
        </p:nvSpPr>
        <p:spPr>
          <a:xfrm>
            <a:off x="1447800" y="381000"/>
            <a:ext cx="5978816" cy="461665"/>
          </a:xfrm>
          <a:prstGeom prst="rect">
            <a:avLst/>
          </a:prstGeom>
        </p:spPr>
        <p:txBody>
          <a:bodyPr wrap="none">
            <a:spAutoFit/>
          </a:bodyPr>
          <a:lstStyle/>
          <a:p>
            <a:r>
              <a:rPr lang="en-US" sz="2400" b="1" u="sng" dirty="0">
                <a:solidFill>
                  <a:srgbClr val="000000"/>
                </a:solidFill>
                <a:latin typeface="Times New Roman" panose="02020603050405020304" pitchFamily="18" charset="0"/>
              </a:rPr>
              <a:t>Timing diagram for a circuit with two gates </a:t>
            </a:r>
            <a:endParaRPr lang="en-US" sz="2400" b="1" u="sng" dirty="0"/>
          </a:p>
        </p:txBody>
      </p:sp>
      <p:sp>
        <p:nvSpPr>
          <p:cNvPr id="6" name="Rectangle 5"/>
          <p:cNvSpPr/>
          <p:nvPr/>
        </p:nvSpPr>
        <p:spPr>
          <a:xfrm>
            <a:off x="1427018" y="4419600"/>
            <a:ext cx="7696200" cy="2308324"/>
          </a:xfrm>
          <a:prstGeom prst="rect">
            <a:avLst/>
          </a:prstGeom>
        </p:spPr>
        <p:txBody>
          <a:bodyPr wrap="square">
            <a:spAutoFit/>
          </a:bodyPr>
          <a:lstStyle/>
          <a:p>
            <a:pPr marL="285750" indent="-285750">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Each gate has a propagation delay of 20 ns</a:t>
            </a:r>
          </a:p>
          <a:p>
            <a:endParaRPr lang="en-US" dirty="0">
              <a:solidFill>
                <a:srgbClr val="00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Gate inputs B and C are held at constant values 1 and 0.</a:t>
            </a:r>
          </a:p>
          <a:p>
            <a:pPr marL="285750" indent="-285750">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Input A is changed to 1 at </a:t>
            </a:r>
            <a:r>
              <a:rPr lang="en-US" i="1" dirty="0">
                <a:latin typeface="Times New Roman" panose="02020603050405020304" pitchFamily="18" charset="0"/>
                <a:cs typeface="Times New Roman" panose="02020603050405020304" pitchFamily="18" charset="0"/>
              </a:rPr>
              <a:t>t = 40 ns </a:t>
            </a:r>
            <a:r>
              <a:rPr lang="en-US" dirty="0">
                <a:latin typeface="Times New Roman" panose="02020603050405020304" pitchFamily="18" charset="0"/>
                <a:cs typeface="Times New Roman" panose="02020603050405020304" pitchFamily="18" charset="0"/>
              </a:rPr>
              <a:t>and then changed back to 0 at </a:t>
            </a:r>
            <a:r>
              <a:rPr lang="en-US" i="1" dirty="0">
                <a:latin typeface="Times New Roman" panose="02020603050405020304" pitchFamily="18" charset="0"/>
                <a:cs typeface="Times New Roman" panose="02020603050405020304" pitchFamily="18" charset="0"/>
              </a:rPr>
              <a:t>t = 100 ns</a:t>
            </a:r>
            <a:r>
              <a:rPr lang="en-US" dirty="0">
                <a:latin typeface="Times New Roman" panose="02020603050405020304" pitchFamily="18" charset="0"/>
                <a:cs typeface="Times New Roman" panose="02020603050405020304" pitchFamily="18" charset="0"/>
              </a:rPr>
              <a:t>. </a:t>
            </a:r>
          </a:p>
          <a:p>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output of gate G1 changes 20 ns after A changes, and the output of gate G2 changes 20 ns after G1 changes. </a:t>
            </a:r>
            <a:r>
              <a:rPr lang="en-US" dirty="0">
                <a:solidFill>
                  <a:srgbClr val="000000"/>
                </a:solidFill>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0976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304800"/>
            <a:ext cx="6066341" cy="461665"/>
          </a:xfrm>
          <a:prstGeom prst="rect">
            <a:avLst/>
          </a:prstGeom>
        </p:spPr>
        <p:txBody>
          <a:bodyPr wrap="none">
            <a:spAutoFit/>
          </a:bodyPr>
          <a:lstStyle/>
          <a:p>
            <a:r>
              <a:rPr lang="en-US" sz="2400" b="1" u="sng" dirty="0">
                <a:solidFill>
                  <a:srgbClr val="000000"/>
                </a:solidFill>
                <a:latin typeface="Times New Roman" panose="02020603050405020304" pitchFamily="18" charset="0"/>
                <a:cs typeface="Times New Roman" panose="02020603050405020304" pitchFamily="18" charset="0"/>
              </a:rPr>
              <a:t>HAZARDS IN COMBINATIONAL LOGIC </a:t>
            </a:r>
            <a:endParaRPr lang="en-US" sz="2400" b="1" u="sng" dirty="0">
              <a:latin typeface="Times New Roman" panose="02020603050405020304" pitchFamily="18" charset="0"/>
              <a:cs typeface="Times New Roman" panose="02020603050405020304" pitchFamily="18" charset="0"/>
            </a:endParaRPr>
          </a:p>
        </p:txBody>
      </p:sp>
      <p:pic>
        <p:nvPicPr>
          <p:cNvPr id="5" name="image11.png"/>
          <p:cNvPicPr/>
          <p:nvPr/>
        </p:nvPicPr>
        <p:blipFill>
          <a:blip r:embed="rId2" cstate="print"/>
          <a:stretch>
            <a:fillRect/>
          </a:stretch>
        </p:blipFill>
        <p:spPr>
          <a:xfrm>
            <a:off x="1233054" y="1143000"/>
            <a:ext cx="7377546" cy="1752600"/>
          </a:xfrm>
          <a:prstGeom prst="rect">
            <a:avLst/>
          </a:prstGeom>
        </p:spPr>
      </p:pic>
      <p:sp>
        <p:nvSpPr>
          <p:cNvPr id="6" name="Rectangle 5"/>
          <p:cNvSpPr/>
          <p:nvPr/>
        </p:nvSpPr>
        <p:spPr>
          <a:xfrm>
            <a:off x="1192790" y="3602549"/>
            <a:ext cx="7606145" cy="3416320"/>
          </a:xfrm>
          <a:prstGeom prst="rect">
            <a:avLst/>
          </a:prstGeom>
        </p:spPr>
        <p:txBody>
          <a:bodyPr wrap="square">
            <a:spAutoFit/>
          </a:bodyPr>
          <a:lstStyle/>
          <a:p>
            <a:pPr marL="285750" indent="-285750" algn="just">
              <a:buFont typeface="Arial" panose="020B0604020202020204" pitchFamily="34" charset="0"/>
              <a:buChar char="•"/>
            </a:pPr>
            <a:r>
              <a:rPr lang="en-US" dirty="0">
                <a:solidFill>
                  <a:srgbClr val="000000"/>
                </a:solidFill>
                <a:latin typeface="Times New Roman" panose="02020603050405020304" pitchFamily="18" charset="0"/>
                <a:cs typeface="Times New Roman" panose="02020603050405020304" pitchFamily="18" charset="0"/>
              </a:rPr>
              <a:t>If, in response to any single input change and for some combination of propagation delays, a circuit output may momentarily go to 0 when it should remain a constant 1, we say that the circuit has a </a:t>
            </a:r>
            <a:r>
              <a:rPr lang="en-US" b="1" i="1" dirty="0">
                <a:solidFill>
                  <a:srgbClr val="000000"/>
                </a:solidFill>
                <a:latin typeface="Times New Roman" panose="02020603050405020304" pitchFamily="18" charset="0"/>
                <a:cs typeface="Times New Roman" panose="02020603050405020304" pitchFamily="18" charset="0"/>
              </a:rPr>
              <a:t>static 1-hazard</a:t>
            </a:r>
            <a:r>
              <a:rPr lang="en-US" dirty="0">
                <a:solidFill>
                  <a:srgbClr val="000000"/>
                </a:solidFill>
                <a:latin typeface="Times New Roman" panose="02020603050405020304" pitchFamily="18" charset="0"/>
                <a:cs typeface="Times New Roman" panose="02020603050405020304" pitchFamily="18" charset="0"/>
              </a:rPr>
              <a:t>. </a:t>
            </a:r>
          </a:p>
          <a:p>
            <a:pPr algn="just"/>
            <a:endParaRPr lang="en-US" dirty="0">
              <a:solidFill>
                <a:srgbClr val="000000"/>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Similarly, if the output may momentarily go to 1 when it should remain a 0, we say that the circuit has a </a:t>
            </a:r>
            <a:r>
              <a:rPr lang="en-US" b="1" i="1" dirty="0">
                <a:latin typeface="Times New Roman" panose="02020603050405020304" pitchFamily="18" charset="0"/>
                <a:cs typeface="Times New Roman" panose="02020603050405020304" pitchFamily="18" charset="0"/>
              </a:rPr>
              <a:t>static 0-hazard</a:t>
            </a:r>
            <a:r>
              <a:rPr lang="en-US" dirty="0">
                <a:latin typeface="Times New Roman" panose="02020603050405020304" pitchFamily="18" charset="0"/>
                <a:cs typeface="Times New Roman" panose="02020603050405020304" pitchFamily="18" charset="0"/>
              </a:rPr>
              <a:t>. </a:t>
            </a:r>
          </a:p>
          <a:p>
            <a:pPr algn="just"/>
            <a:endParaRPr lang="en-U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If, when the output is supposed to change from 0 to 1 (or 1 to 0), the output may change three or more times, we say that the circuit has a </a:t>
            </a:r>
            <a:r>
              <a:rPr lang="en-US" b="1" i="1" dirty="0">
                <a:latin typeface="Times New Roman" panose="02020603050405020304" pitchFamily="18" charset="0"/>
                <a:cs typeface="Times New Roman" panose="02020603050405020304" pitchFamily="18" charset="0"/>
              </a:rPr>
              <a:t>dynamic hazard</a:t>
            </a:r>
            <a:r>
              <a:rPr lang="en-US" dirty="0">
                <a:latin typeface="Times New Roman" panose="02020603050405020304" pitchFamily="18" charset="0"/>
                <a:cs typeface="Times New Roman" panose="02020603050405020304" pitchFamily="18" charset="0"/>
              </a:rPr>
              <a:t>. </a:t>
            </a:r>
          </a:p>
          <a:p>
            <a:pPr algn="just"/>
            <a:endParaRPr lang="en-US" dirty="0">
              <a:latin typeface="Times New Roman" panose="02020603050405020304" pitchFamily="18" charset="0"/>
              <a:cs typeface="Times New Roman" panose="02020603050405020304" pitchFamily="18" charset="0"/>
            </a:endParaRPr>
          </a:p>
          <a:p>
            <a:pPr algn="just"/>
            <a:endParaRPr lang="en-US" dirty="0">
              <a:solidFill>
                <a:srgbClr val="000000"/>
              </a:solidFill>
              <a:latin typeface="Times New Roman" panose="02020603050405020304" pitchFamily="18" charset="0"/>
              <a:cs typeface="Times New Roman" panose="02020603050405020304" pitchFamily="18" charset="0"/>
            </a:endParaRPr>
          </a:p>
        </p:txBody>
      </p:sp>
      <p:sp>
        <p:nvSpPr>
          <p:cNvPr id="7" name="Rectangle 6"/>
          <p:cNvSpPr/>
          <p:nvPr/>
        </p:nvSpPr>
        <p:spPr>
          <a:xfrm>
            <a:off x="4088391" y="3057481"/>
            <a:ext cx="1364476" cy="369332"/>
          </a:xfrm>
          <a:prstGeom prst="rect">
            <a:avLst/>
          </a:prstGeom>
        </p:spPr>
        <p:txBody>
          <a:bodyPr wrap="none">
            <a:spAutoFit/>
          </a:bodyPr>
          <a:lstStyle/>
          <a:p>
            <a:r>
              <a:rPr lang="en-US" dirty="0">
                <a:solidFill>
                  <a:srgbClr val="000000"/>
                </a:solidFill>
                <a:latin typeface="Times New Roman" panose="02020603050405020304" pitchFamily="18" charset="0"/>
              </a:rPr>
              <a:t>Fig. Hazards</a:t>
            </a:r>
            <a:endParaRPr lang="en-US" dirty="0"/>
          </a:p>
        </p:txBody>
      </p:sp>
    </p:spTree>
    <p:extLst>
      <p:ext uri="{BB962C8B-B14F-4D97-AF65-F5344CB8AC3E}">
        <p14:creationId xmlns:p14="http://schemas.microsoft.com/office/powerpoint/2010/main" val="2233821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895</TotalTime>
  <Words>1278</Words>
  <Application>Microsoft Office PowerPoint</Application>
  <PresentationFormat>On-screen Show (4:3)</PresentationFormat>
  <Paragraphs>106</Paragraphs>
  <Slides>15</Slides>
  <Notes>0</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Office Theme</vt:lpstr>
      <vt:lpstr>1_Office Theme</vt:lpstr>
      <vt:lpstr>PowerPoint Presentation</vt:lpstr>
      <vt:lpstr>PowerPoint Presentation</vt:lpstr>
      <vt:lpstr>PowerPoint Presentation</vt:lpstr>
      <vt:lpstr>PowerPoint Presentation</vt:lpstr>
      <vt:lpstr>REVIEW OF COMBINATIONAL CIRCUIT DESIGN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ACADEMIC YEAR -2020-21( ODD SEM) SUBJECT:ANALOG &amp; DIGITAL ELECTRONICS SUBJECT CODE: 18CS33 MODULE -1</dc:title>
  <dc:creator>KALATHMA</dc:creator>
  <cp:lastModifiedBy>Admin</cp:lastModifiedBy>
  <cp:revision>99</cp:revision>
  <dcterms:created xsi:type="dcterms:W3CDTF">2021-11-06T13:12:27Z</dcterms:created>
  <dcterms:modified xsi:type="dcterms:W3CDTF">2023-11-20T07:16:36Z</dcterms:modified>
</cp:coreProperties>
</file>