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 id="2147483879" r:id="rId2"/>
  </p:sldMasterIdLst>
  <p:sldIdLst>
    <p:sldId id="301" r:id="rId3"/>
    <p:sldId id="271" r:id="rId4"/>
    <p:sldId id="299" r:id="rId5"/>
    <p:sldId id="300" r:id="rId6"/>
    <p:sldId id="272" r:id="rId7"/>
    <p:sldId id="273" r:id="rId8"/>
    <p:sldId id="297" r:id="rId9"/>
    <p:sldId id="298" r:id="rId10"/>
    <p:sldId id="277" r:id="rId11"/>
    <p:sldId id="278" r:id="rId12"/>
    <p:sldId id="274" r:id="rId13"/>
    <p:sldId id="275" r:id="rId14"/>
    <p:sldId id="279" r:id="rId15"/>
    <p:sldId id="280" r:id="rId16"/>
    <p:sldId id="276" r:id="rId17"/>
    <p:sldId id="285" r:id="rId18"/>
    <p:sldId id="286" r:id="rId19"/>
    <p:sldId id="291" r:id="rId20"/>
    <p:sldId id="292" r:id="rId21"/>
    <p:sldId id="287" r:id="rId22"/>
    <p:sldId id="293" r:id="rId23"/>
    <p:sldId id="294" r:id="rId24"/>
    <p:sldId id="295" r:id="rId25"/>
    <p:sldId id="296" r:id="rId26"/>
    <p:sldId id="288" r:id="rId27"/>
    <p:sldId id="289" r:id="rId28"/>
    <p:sldId id="29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60"/>
  </p:normalViewPr>
  <p:slideViewPr>
    <p:cSldViewPr>
      <p:cViewPr>
        <p:scale>
          <a:sx n="72" d="100"/>
          <a:sy n="72" d="100"/>
        </p:scale>
        <p:origin x="-1230" y="19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solidFill>
                  <a:prstClr val="black"/>
                </a:solidFill>
              </a:rPr>
              <a:pPr/>
              <a:t>11/20/2023</a:t>
            </a:fld>
            <a:endParaRPr lang="en-US">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51063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2333189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3285061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18405676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2567108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143000"/>
          </a:xfrm>
          <a:prstGeom prst="rect">
            <a:avLst/>
          </a:prstGeom>
        </p:spPr>
        <p:txBody>
          <a:bodyPr/>
          <a:lstStyle/>
          <a:p>
            <a:r>
              <a:rPr kumimoji="0" lang="en-US"/>
              <a:t>Click to edit Master title style</a:t>
            </a:r>
          </a:p>
        </p:txBody>
      </p:sp>
      <p:sp>
        <p:nvSpPr>
          <p:cNvPr id="3" name="Content Placeholder 2"/>
          <p:cNvSpPr>
            <a:spLocks noGrp="1"/>
          </p:cNvSpPr>
          <p:nvPr>
            <p:ph idx="1"/>
          </p:nvPr>
        </p:nvSpPr>
        <p:spPr>
          <a:xfrm>
            <a:off x="1435608" y="1447800"/>
            <a:ext cx="7498080" cy="4800600"/>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3581400" y="6305550"/>
            <a:ext cx="2133600" cy="476250"/>
          </a:xfrm>
          <a:prstGeom prst="rect">
            <a:avLst/>
          </a:prstGeom>
        </p:spPr>
        <p:txBody>
          <a:bodyPr/>
          <a:lstStyle/>
          <a:p>
            <a:fld id="{FB454175-39C9-4527-ACF6-18C10C80F21B}" type="datetimeFigureOut">
              <a:rPr lang="en-US" smtClean="0">
                <a:solidFill>
                  <a:prstClr val="black"/>
                </a:solidFill>
              </a:rPr>
              <a:pPr/>
              <a:t>11/20/2023</a:t>
            </a:fld>
            <a:endParaRPr lang="en-US">
              <a:solidFill>
                <a:prstClr val="black"/>
              </a:solidFill>
            </a:endParaRPr>
          </a:p>
        </p:txBody>
      </p:sp>
      <p:sp>
        <p:nvSpPr>
          <p:cNvPr id="5" name="Footer Placeholder 4"/>
          <p:cNvSpPr>
            <a:spLocks noGrp="1"/>
          </p:cNvSpPr>
          <p:nvPr>
            <p:ph type="ftr" sz="quarter" idx="11"/>
          </p:nvPr>
        </p:nvSpPr>
        <p:spPr>
          <a:xfrm>
            <a:off x="5715000" y="6305550"/>
            <a:ext cx="2895600" cy="476250"/>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8613648" y="6305550"/>
            <a:ext cx="457200" cy="476250"/>
          </a:xfrm>
          <a:prstGeom prst="rect">
            <a:avLst/>
          </a:prstGeom>
        </p:spPr>
        <p:txBody>
          <a:bodyPr/>
          <a:lstStyle/>
          <a:p>
            <a:fld id="{5758157E-C670-447A-A447-6C1F75AD441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40258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2645559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3832474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200880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4062015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364308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3292112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1741711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228600"/>
            <a:ext cx="9144000" cy="36576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25778" y="0"/>
            <a:ext cx="2652889" cy="914400"/>
          </a:xfrm>
          <a:prstGeom prst="rect">
            <a:avLst/>
          </a:prstGeom>
        </p:spPr>
      </p:pic>
      <p:pic>
        <p:nvPicPr>
          <p:cNvPr id="9" name="Picture 2" descr="C:\Users\Admin\Desktop\NAACAlogo-1.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813778" y="40789"/>
            <a:ext cx="745770" cy="8381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274278" y="76201"/>
            <a:ext cx="910167" cy="838199"/>
          </a:xfrm>
          <a:prstGeom prst="rect">
            <a:avLst/>
          </a:prstGeom>
        </p:spPr>
      </p:pic>
      <p:pic>
        <p:nvPicPr>
          <p:cNvPr id="11" name="Picture 10"/>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559548" y="38100"/>
            <a:ext cx="721785" cy="838199"/>
          </a:xfrm>
          <a:prstGeom prst="rect">
            <a:avLst/>
          </a:prstGeom>
        </p:spPr>
      </p:pic>
      <p:pic>
        <p:nvPicPr>
          <p:cNvPr id="12" name="Picture 11"/>
          <p:cNvPicPr>
            <a:picLocks noChangeAspect="1" noChangeArrowheads="1"/>
          </p:cNvPicPr>
          <p:nvPr userDrawn="1"/>
        </p:nvPicPr>
        <p:blipFill>
          <a:blip r:embed="rId8">
            <a:extLst>
              <a:ext uri="{28A0092B-C50C-407E-A947-70E740481C1C}">
                <a14:useLocalDpi xmlns:a14="http://schemas.microsoft.com/office/drawing/2010/main" val="0"/>
              </a:ext>
            </a:extLst>
          </a:blip>
          <a:srcRect l="21278" t="28854" r="48570" b="16924"/>
          <a:stretch>
            <a:fillRect/>
          </a:stretch>
        </p:blipFill>
        <p:spPr bwMode="auto">
          <a:xfrm>
            <a:off x="8191499" y="58273"/>
            <a:ext cx="616373" cy="859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473414"/>
            <a:ext cx="9144000" cy="36576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958698922"/>
      </p:ext>
    </p:extLst>
  </p:cSld>
  <p:clrMap bg1="lt1" tx1="dk1" bg2="lt2" tx2="dk2" accent1="accent1" accent2="accent2" accent3="accent3" accent4="accent4" accent5="accent5" accent6="accent6" hlink="hlink" folHlink="folHlink"/>
  <p:sldLayoutIdLst>
    <p:sldLayoutId id="2147483877" r:id="rId1"/>
    <p:sldLayoutId id="214748387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454175-39C9-4527-ACF6-18C10C80F21B}" type="datetimeFigureOut">
              <a:rPr lang="en-US" smtClean="0"/>
              <a:pPr/>
              <a:t>11/20/2023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58157E-C670-447A-A447-6C1F75AD4415}" type="slidenum">
              <a:rPr lang="en-US" smtClean="0"/>
              <a:pPr/>
              <a:t>‹#›</a:t>
            </a:fld>
            <a:endParaRPr lang="en-US"/>
          </a:p>
        </p:txBody>
      </p:sp>
    </p:spTree>
    <p:extLst>
      <p:ext uri="{BB962C8B-B14F-4D97-AF65-F5344CB8AC3E}">
        <p14:creationId xmlns:p14="http://schemas.microsoft.com/office/powerpoint/2010/main" val="3283938083"/>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www.electrically4u.com/karnaugh-map/"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electrically4u.com/logic-gates/#AND_gate" TargetMode="External"/><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electrically4u.com/logic-gates/#AND_gate" TargetMode="Externa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990600" y="1143000"/>
            <a:ext cx="7406640" cy="2438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US" sz="2400" b="1" dirty="0">
                <a:solidFill>
                  <a:srgbClr val="C00000"/>
                </a:solidFill>
                <a:latin typeface="Times New Roman" pitchFamily="18" charset="0"/>
                <a:ea typeface="Times New Roman"/>
                <a:cs typeface="Times New Roman" pitchFamily="18" charset="0"/>
                <a:sym typeface="Times New Roman"/>
              </a:rPr>
              <a:t>ACADEMIC YEAR -2023-24( ODD SEM)</a:t>
            </a:r>
            <a:r>
              <a:rPr lang="en-US" sz="2400" dirty="0">
                <a:solidFill>
                  <a:prstClr val="black"/>
                </a:solidFill>
                <a:latin typeface="Times New Roman" pitchFamily="18" charset="0"/>
                <a:cs typeface="Times New Roman" pitchFamily="18" charset="0"/>
              </a:rPr>
              <a:t/>
            </a:r>
            <a:br>
              <a:rPr lang="en-US" sz="2400" dirty="0">
                <a:solidFill>
                  <a:prstClr val="black"/>
                </a:solidFill>
                <a:latin typeface="Times New Roman" pitchFamily="18" charset="0"/>
                <a:cs typeface="Times New Roman" pitchFamily="18" charset="0"/>
              </a:rPr>
            </a:br>
            <a:r>
              <a:rPr lang="en-US" sz="2400" dirty="0">
                <a:solidFill>
                  <a:prstClr val="black"/>
                </a:solidFill>
                <a:latin typeface="Times New Roman" pitchFamily="18" charset="0"/>
                <a:cs typeface="Times New Roman" pitchFamily="18" charset="0"/>
              </a:rPr>
              <a:t>SUBJECT:DIGITAL DESIGN &amp; COMPUTER ORGANIZATION</a:t>
            </a:r>
            <a:br>
              <a:rPr lang="en-US" sz="2400" dirty="0">
                <a:solidFill>
                  <a:prstClr val="black"/>
                </a:solidFill>
                <a:latin typeface="Times New Roman" pitchFamily="18" charset="0"/>
                <a:cs typeface="Times New Roman" pitchFamily="18" charset="0"/>
              </a:rPr>
            </a:br>
            <a:r>
              <a:rPr lang="en-US" sz="2400" dirty="0">
                <a:solidFill>
                  <a:prstClr val="black"/>
                </a:solidFill>
                <a:latin typeface="Times New Roman" pitchFamily="18" charset="0"/>
                <a:cs typeface="Times New Roman" pitchFamily="18" charset="0"/>
              </a:rPr>
              <a:t>SUBJECT CODE: </a:t>
            </a:r>
            <a:r>
              <a:rPr lang="en-US" sz="2400" dirty="0">
                <a:solidFill>
                  <a:prstClr val="black"/>
                </a:solidFill>
                <a:latin typeface="Times New Roman" pitchFamily="18" charset="0"/>
                <a:cs typeface="Times New Roman" pitchFamily="18" charset="0"/>
                <a:sym typeface="Times New Roman"/>
              </a:rPr>
              <a:t>B</a:t>
            </a:r>
            <a:r>
              <a:rPr lang="en-US" sz="2400" dirty="0">
                <a:solidFill>
                  <a:prstClr val="black"/>
                </a:solidFill>
                <a:latin typeface="Times New Roman" pitchFamily="18" charset="0"/>
                <a:ea typeface="Times New Roman"/>
                <a:cs typeface="Times New Roman" pitchFamily="18" charset="0"/>
                <a:sym typeface="Times New Roman"/>
              </a:rPr>
              <a:t>CS302</a:t>
            </a:r>
            <a:r>
              <a:rPr lang="en-US" sz="2400" dirty="0">
                <a:solidFill>
                  <a:prstClr val="black"/>
                </a:solidFill>
                <a:latin typeface="Times New Roman" pitchFamily="18" charset="0"/>
                <a:cs typeface="Times New Roman" pitchFamily="18" charset="0"/>
              </a:rPr>
              <a:t/>
            </a:r>
            <a:br>
              <a:rPr lang="en-US" sz="2400" dirty="0">
                <a:solidFill>
                  <a:prstClr val="black"/>
                </a:solidFill>
                <a:latin typeface="Times New Roman" pitchFamily="18" charset="0"/>
                <a:cs typeface="Times New Roman" pitchFamily="18" charset="0"/>
              </a:rPr>
            </a:br>
            <a:r>
              <a:rPr lang="en-US" sz="2400" u="sng" dirty="0">
                <a:solidFill>
                  <a:prstClr val="black"/>
                </a:solidFill>
                <a:latin typeface="Times New Roman" pitchFamily="18" charset="0"/>
                <a:ea typeface="Times New Roman"/>
                <a:cs typeface="Times New Roman" pitchFamily="18" charset="0"/>
                <a:sym typeface="Times New Roman"/>
              </a:rPr>
              <a:t>MODULE -2-PART - 2</a:t>
            </a:r>
            <a:r>
              <a:rPr lang="en-US" sz="2400" dirty="0">
                <a:solidFill>
                  <a:prstClr val="black"/>
                </a:solidFill>
                <a:latin typeface="Times New Roman" pitchFamily="18" charset="0"/>
                <a:cs typeface="Times New Roman" pitchFamily="18" charset="0"/>
              </a:rPr>
              <a:t/>
            </a:r>
            <a:br>
              <a:rPr lang="en-US" sz="2400" dirty="0">
                <a:solidFill>
                  <a:prstClr val="black"/>
                </a:solidFill>
                <a:latin typeface="Times New Roman" pitchFamily="18" charset="0"/>
                <a:cs typeface="Times New Roman" pitchFamily="18" charset="0"/>
              </a:rPr>
            </a:br>
            <a:endParaRPr lang="en-US" sz="2400" dirty="0">
              <a:solidFill>
                <a:prstClr val="black"/>
              </a:solidFill>
              <a:latin typeface="Times New Roman" pitchFamily="18" charset="0"/>
              <a:cs typeface="Times New Roman" pitchFamily="18" charset="0"/>
            </a:endParaRPr>
          </a:p>
        </p:txBody>
      </p:sp>
      <p:sp>
        <p:nvSpPr>
          <p:cNvPr id="3" name="Subtitle 2"/>
          <p:cNvSpPr txBox="1">
            <a:spLocks/>
          </p:cNvSpPr>
          <p:nvPr/>
        </p:nvSpPr>
        <p:spPr>
          <a:xfrm>
            <a:off x="1219200" y="3581400"/>
            <a:ext cx="6934200" cy="25908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mtClean="0">
                <a:solidFill>
                  <a:prstClr val="black"/>
                </a:solidFill>
              </a:rPr>
              <a:t>Prepared </a:t>
            </a:r>
            <a:r>
              <a:rPr lang="en-US" dirty="0">
                <a:solidFill>
                  <a:prstClr val="black"/>
                </a:solidFill>
              </a:rPr>
              <a:t>By,</a:t>
            </a:r>
          </a:p>
          <a:p>
            <a:pPr marL="0" indent="0" algn="ctr">
              <a:buNone/>
            </a:pPr>
            <a:r>
              <a:rPr lang="en-US" sz="2800" b="1" dirty="0">
                <a:solidFill>
                  <a:srgbClr val="FF0000"/>
                </a:solidFill>
              </a:rPr>
              <a:t>Prof. Yogesh N</a:t>
            </a:r>
          </a:p>
          <a:p>
            <a:pPr marL="0" indent="0" algn="ctr">
              <a:buNone/>
            </a:pPr>
            <a:r>
              <a:rPr lang="en-US" sz="2800" b="1" dirty="0">
                <a:solidFill>
                  <a:srgbClr val="FF0000"/>
                </a:solidFill>
              </a:rPr>
              <a:t>Assistant Professor</a:t>
            </a:r>
          </a:p>
          <a:p>
            <a:pPr marL="0" indent="0" algn="ctr">
              <a:buNone/>
            </a:pPr>
            <a:r>
              <a:rPr lang="en-US" sz="2800" b="1" dirty="0">
                <a:solidFill>
                  <a:srgbClr val="FF0000"/>
                </a:solidFill>
              </a:rPr>
              <a:t>Dept. of Computer Science &amp; Design</a:t>
            </a:r>
          </a:p>
          <a:p>
            <a:pPr marL="0" indent="0" algn="ctr">
              <a:buNone/>
            </a:pPr>
            <a:r>
              <a:rPr lang="en-US" sz="2800" b="1" dirty="0">
                <a:solidFill>
                  <a:srgbClr val="FF0000"/>
                </a:solidFill>
              </a:rPr>
              <a:t>ATMECE, Mysuru</a:t>
            </a:r>
          </a:p>
          <a:p>
            <a:pPr marL="0" indent="0" algn="ctr">
              <a:buFont typeface="Arial" pitchFamily="34" charset="0"/>
              <a:buNone/>
            </a:pPr>
            <a:endParaRPr lang="en-US" sz="2800" b="1" dirty="0">
              <a:solidFill>
                <a:srgbClr val="FF0000"/>
              </a:solidFill>
            </a:endParaRPr>
          </a:p>
        </p:txBody>
      </p:sp>
    </p:spTree>
    <p:extLst>
      <p:ext uri="{BB962C8B-B14F-4D97-AF65-F5344CB8AC3E}">
        <p14:creationId xmlns:p14="http://schemas.microsoft.com/office/powerpoint/2010/main" val="4155870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06362"/>
            <a:ext cx="7498080" cy="1341438"/>
          </a:xfrm>
        </p:spPr>
        <p:txBody>
          <a:bodyPr>
            <a:noAutofit/>
          </a:bodyPr>
          <a:lstStyle/>
          <a:p>
            <a:r>
              <a:rPr lang="en-US" sz="1600" b="1" i="1" dirty="0">
                <a:effectLst/>
                <a:latin typeface="Times New Roman" panose="02020603050405020304" pitchFamily="18" charset="0"/>
                <a:cs typeface="Times New Roman" panose="02020603050405020304" pitchFamily="18" charset="0"/>
              </a:rPr>
              <a:t/>
            </a:r>
            <a:br>
              <a:rPr lang="en-US" sz="1600" b="1" i="1" dirty="0">
                <a:effectLst/>
                <a:latin typeface="Times New Roman" panose="02020603050405020304" pitchFamily="18" charset="0"/>
                <a:cs typeface="Times New Roman" panose="02020603050405020304" pitchFamily="18" charset="0"/>
              </a:rPr>
            </a:br>
            <a:r>
              <a:rPr lang="en-US" sz="1800" b="1" i="1" dirty="0">
                <a:effectLst/>
                <a:latin typeface="Times New Roman" panose="02020603050405020304" pitchFamily="18" charset="0"/>
                <a:cs typeface="Times New Roman" panose="02020603050405020304" pitchFamily="18" charset="0"/>
              </a:rPr>
              <a:t>Problem: Show how using a 3-to8 decoder and multi-input OR gates following Boolean expression can be realized simultaneously.</a:t>
            </a:r>
            <a:r>
              <a:rPr lang="en-US" sz="1800" b="1" dirty="0">
                <a:effectLst/>
                <a:latin typeface="Times New Roman" panose="02020603050405020304" pitchFamily="18" charset="0"/>
                <a:cs typeface="Times New Roman" panose="02020603050405020304" pitchFamily="18" charset="0"/>
              </a:rPr>
              <a:t/>
            </a:r>
            <a:br>
              <a:rPr lang="en-US" sz="1800" b="1" dirty="0">
                <a:effectLst/>
                <a:latin typeface="Times New Roman" panose="02020603050405020304" pitchFamily="18" charset="0"/>
                <a:cs typeface="Times New Roman" panose="02020603050405020304" pitchFamily="18" charset="0"/>
              </a:rPr>
            </a:br>
            <a:r>
              <a:rPr lang="en-US" sz="1800" b="1" i="1" dirty="0">
                <a:effectLst/>
                <a:latin typeface="Times New Roman" panose="02020603050405020304" pitchFamily="18" charset="0"/>
                <a:cs typeface="Times New Roman" panose="02020603050405020304" pitchFamily="18" charset="0"/>
              </a:rPr>
              <a:t>F1  (A, B, C) = ∑m (0, 4, 6)	</a:t>
            </a:r>
            <a:br>
              <a:rPr lang="en-US" sz="1800" b="1" i="1" dirty="0">
                <a:effectLst/>
                <a:latin typeface="Times New Roman" panose="02020603050405020304" pitchFamily="18" charset="0"/>
                <a:cs typeface="Times New Roman" panose="02020603050405020304" pitchFamily="18" charset="0"/>
              </a:rPr>
            </a:br>
            <a:r>
              <a:rPr lang="en-US" sz="1800" b="1" i="1" dirty="0">
                <a:effectLst/>
                <a:latin typeface="Times New Roman" panose="02020603050405020304" pitchFamily="18" charset="0"/>
                <a:cs typeface="Times New Roman" panose="02020603050405020304" pitchFamily="18" charset="0"/>
              </a:rPr>
              <a:t>F2  (A, B, C) = ∑m (0, 5)  </a:t>
            </a:r>
            <a:br>
              <a:rPr lang="en-US" sz="1800" b="1" i="1" dirty="0">
                <a:effectLst/>
                <a:latin typeface="Times New Roman" panose="02020603050405020304" pitchFamily="18" charset="0"/>
                <a:cs typeface="Times New Roman" panose="02020603050405020304" pitchFamily="18" charset="0"/>
              </a:rPr>
            </a:br>
            <a:r>
              <a:rPr lang="en-US" sz="1800" b="1" i="1" dirty="0">
                <a:effectLst/>
                <a:latin typeface="Times New Roman" panose="02020603050405020304" pitchFamily="18" charset="0"/>
                <a:cs typeface="Times New Roman" panose="02020603050405020304" pitchFamily="18" charset="0"/>
              </a:rPr>
              <a:t>F3 (A, B, C) = ∑m (1, 2, 3, 7).</a:t>
            </a:r>
            <a:r>
              <a:rPr lang="en-US" sz="1800" b="1" dirty="0">
                <a:effectLst/>
                <a:latin typeface="Times New Roman" panose="02020603050405020304" pitchFamily="18" charset="0"/>
                <a:cs typeface="Times New Roman" panose="02020603050405020304" pitchFamily="18" charset="0"/>
              </a:rPr>
              <a:t/>
            </a:r>
            <a:br>
              <a:rPr lang="en-US" sz="1800" b="1" dirty="0">
                <a:effectLst/>
                <a:latin typeface="Times New Roman" panose="02020603050405020304" pitchFamily="18" charset="0"/>
                <a:cs typeface="Times New Roman" panose="02020603050405020304" pitchFamily="18" charset="0"/>
              </a:rPr>
            </a:br>
            <a:endParaRPr lang="en-US" sz="1800" b="1" dirty="0">
              <a:latin typeface="Times New Roman" panose="02020603050405020304" pitchFamily="18" charset="0"/>
              <a:cs typeface="Times New Roman" panose="02020603050405020304" pitchFamily="18" charset="0"/>
            </a:endParaRPr>
          </a:p>
        </p:txBody>
      </p:sp>
      <p:pic>
        <p:nvPicPr>
          <p:cNvPr id="4" name="image48.jpeg"/>
          <p:cNvPicPr>
            <a:picLocks noGrp="1"/>
          </p:cNvPicPr>
          <p:nvPr>
            <p:ph idx="1"/>
          </p:nvPr>
        </p:nvPicPr>
        <p:blipFill>
          <a:blip r:embed="rId2" cstate="print"/>
          <a:stretch>
            <a:fillRect/>
          </a:stretch>
        </p:blipFill>
        <p:spPr>
          <a:xfrm>
            <a:off x="1219200" y="2057400"/>
            <a:ext cx="6934200" cy="4191000"/>
          </a:xfrm>
          <a:prstGeom prst="rect">
            <a:avLst/>
          </a:prstGeom>
        </p:spPr>
      </p:pic>
      <p:sp>
        <p:nvSpPr>
          <p:cNvPr id="5" name="Rectangle 4"/>
          <p:cNvSpPr/>
          <p:nvPr/>
        </p:nvSpPr>
        <p:spPr>
          <a:xfrm>
            <a:off x="1371600" y="1554079"/>
            <a:ext cx="1069524" cy="369332"/>
          </a:xfrm>
          <a:prstGeom prst="rect">
            <a:avLst/>
          </a:prstGeom>
        </p:spPr>
        <p:txBody>
          <a:bodyPr wrap="none">
            <a:spAutoFit/>
          </a:bodyPr>
          <a:lstStyle/>
          <a:p>
            <a:r>
              <a:rPr lang="en-US" b="1" i="1" u="sng" dirty="0">
                <a:latin typeface="Times New Roman" panose="02020603050405020304" pitchFamily="18" charset="0"/>
                <a:ea typeface="Times New Roman" panose="02020603050405020304" pitchFamily="18" charset="0"/>
              </a:rPr>
              <a:t>Solution:</a:t>
            </a:r>
            <a:endParaRPr lang="en-US" b="1" u="sng" dirty="0"/>
          </a:p>
        </p:txBody>
      </p:sp>
    </p:spTree>
    <p:extLst>
      <p:ext uri="{BB962C8B-B14F-4D97-AF65-F5344CB8AC3E}">
        <p14:creationId xmlns:p14="http://schemas.microsoft.com/office/powerpoint/2010/main" val="452028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95400" y="304800"/>
            <a:ext cx="2544286" cy="369332"/>
          </a:xfrm>
          <a:prstGeom prst="rect">
            <a:avLst/>
          </a:prstGeom>
        </p:spPr>
        <p:txBody>
          <a:bodyPr wrap="none">
            <a:spAutoFit/>
          </a:bodyPr>
          <a:lstStyle/>
          <a:p>
            <a:r>
              <a:rPr lang="en-US" b="1" u="sng" dirty="0">
                <a:latin typeface="Times New Roman" panose="02020603050405020304" pitchFamily="18" charset="0"/>
                <a:ea typeface="Times New Roman" panose="02020603050405020304" pitchFamily="18" charset="0"/>
              </a:rPr>
              <a:t>Seven-Segment Display</a:t>
            </a:r>
            <a:r>
              <a:rPr lang="en-US" b="1" dirty="0">
                <a:latin typeface="Times New Roman" panose="02020603050405020304" pitchFamily="18" charset="0"/>
                <a:ea typeface="Times New Roman" panose="02020603050405020304" pitchFamily="18" charset="0"/>
              </a:rPr>
              <a:t> </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1143000"/>
            <a:ext cx="1600200" cy="16002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1600" y="839022"/>
            <a:ext cx="2874231" cy="190417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7691" y="3569277"/>
            <a:ext cx="3233626" cy="191885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0600" y="3569277"/>
            <a:ext cx="4153927" cy="2964000"/>
          </a:xfrm>
          <a:prstGeom prst="rect">
            <a:avLst/>
          </a:prstGeom>
        </p:spPr>
      </p:pic>
    </p:spTree>
    <p:extLst>
      <p:ext uri="{BB962C8B-B14F-4D97-AF65-F5344CB8AC3E}">
        <p14:creationId xmlns:p14="http://schemas.microsoft.com/office/powerpoint/2010/main" val="535511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6800" y="152400"/>
            <a:ext cx="4198650" cy="646331"/>
          </a:xfrm>
          <a:prstGeom prst="rect">
            <a:avLst/>
          </a:prstGeom>
        </p:spPr>
        <p:txBody>
          <a:bodyPr wrap="none">
            <a:spAutoFit/>
          </a:bodyPr>
          <a:lstStyle/>
          <a:p>
            <a:r>
              <a:rPr lang="en-US" b="1" u="sng" dirty="0">
                <a:latin typeface="Times New Roman" panose="02020603050405020304" pitchFamily="18" charset="0"/>
                <a:ea typeface="Times New Roman" panose="02020603050405020304" pitchFamily="18" charset="0"/>
              </a:rPr>
              <a:t>Common Anode Seven-Segment Display </a:t>
            </a:r>
            <a:endParaRPr lang="en-US" b="1" u="sng" dirty="0"/>
          </a:p>
          <a:p>
            <a:r>
              <a:rPr lang="en-US" dirty="0">
                <a:latin typeface="Times New Roman" panose="02020603050405020304" pitchFamily="18" charset="0"/>
                <a:ea typeface="Times New Roman" panose="02020603050405020304" pitchFamily="18" charset="0"/>
              </a:rPr>
              <a:t> </a:t>
            </a:r>
            <a:endParaRPr lang="en-US" dirty="0"/>
          </a:p>
        </p:txBody>
      </p:sp>
      <p:sp>
        <p:nvSpPr>
          <p:cNvPr id="6" name="Rectangle 5"/>
          <p:cNvSpPr/>
          <p:nvPr/>
        </p:nvSpPr>
        <p:spPr>
          <a:xfrm>
            <a:off x="1059873" y="3429000"/>
            <a:ext cx="4572000" cy="646331"/>
          </a:xfrm>
          <a:prstGeom prst="rect">
            <a:avLst/>
          </a:prstGeom>
        </p:spPr>
        <p:txBody>
          <a:bodyPr>
            <a:spAutoFit/>
          </a:bodyPr>
          <a:lstStyle/>
          <a:p>
            <a:r>
              <a:rPr lang="en-US" b="1" u="sng" dirty="0">
                <a:latin typeface="Times New Roman" panose="02020603050405020304" pitchFamily="18" charset="0"/>
                <a:ea typeface="Times New Roman" panose="02020603050405020304" pitchFamily="18" charset="0"/>
              </a:rPr>
              <a:t>Common Cathode Seven-Segment Display </a:t>
            </a:r>
            <a:endParaRPr lang="en-US" b="1" u="sng" dirty="0"/>
          </a:p>
          <a:p>
            <a:r>
              <a:rPr lang="en-US" dirty="0">
                <a:latin typeface="Times New Roman" panose="02020603050405020304" pitchFamily="18" charset="0"/>
                <a:ea typeface="Times New Roman" panose="02020603050405020304" pitchFamily="18" charset="0"/>
              </a:rPr>
              <a:t> </a:t>
            </a:r>
            <a:endParaRPr lang="en-US" dirty="0"/>
          </a:p>
        </p:txBody>
      </p:sp>
      <p:pic>
        <p:nvPicPr>
          <p:cNvPr id="7" name="image49.png" descr="http://www.electronics-tutorials.ws/articles/segment2.gif?81223b"/>
          <p:cNvPicPr/>
          <p:nvPr/>
        </p:nvPicPr>
        <p:blipFill>
          <a:blip r:embed="rId2" cstate="print"/>
          <a:stretch>
            <a:fillRect/>
          </a:stretch>
        </p:blipFill>
        <p:spPr>
          <a:xfrm>
            <a:off x="2057400" y="685800"/>
            <a:ext cx="4876800" cy="2590800"/>
          </a:xfrm>
          <a:prstGeom prst="rect">
            <a:avLst/>
          </a:prstGeom>
        </p:spPr>
      </p:pic>
      <p:pic>
        <p:nvPicPr>
          <p:cNvPr id="8" name="image50.png" descr="http://www.electronics-tutorials.ws/articles/segment1.gif?81223b"/>
          <p:cNvPicPr/>
          <p:nvPr/>
        </p:nvPicPr>
        <p:blipFill>
          <a:blip r:embed="rId3" cstate="print"/>
          <a:stretch>
            <a:fillRect/>
          </a:stretch>
        </p:blipFill>
        <p:spPr>
          <a:xfrm>
            <a:off x="2064326" y="4075331"/>
            <a:ext cx="4869874" cy="2630269"/>
          </a:xfrm>
          <a:prstGeom prst="rect">
            <a:avLst/>
          </a:prstGeom>
        </p:spPr>
      </p:pic>
    </p:spTree>
    <p:extLst>
      <p:ext uri="{BB962C8B-B14F-4D97-AF65-F5344CB8AC3E}">
        <p14:creationId xmlns:p14="http://schemas.microsoft.com/office/powerpoint/2010/main" val="4268471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u="sng" dirty="0"/>
              <a:t>BCD to 7 Segment Decoder</a:t>
            </a:r>
            <a:br>
              <a:rPr lang="en-US" sz="2800" b="1" u="sng" dirty="0"/>
            </a:br>
            <a:endParaRPr lang="en-US" sz="2800" b="1" u="sng" dirty="0"/>
          </a:p>
        </p:txBody>
      </p:sp>
      <p:pic>
        <p:nvPicPr>
          <p:cNvPr id="4" name="Content Placeholder 3"/>
          <p:cNvPicPr>
            <a:picLocks noGrp="1" noChangeAspect="1"/>
          </p:cNvPicPr>
          <p:nvPr>
            <p:ph idx="1"/>
          </p:nvPr>
        </p:nvPicPr>
        <p:blipFill>
          <a:blip r:embed="rId2"/>
          <a:stretch>
            <a:fillRect/>
          </a:stretch>
        </p:blipFill>
        <p:spPr>
          <a:xfrm>
            <a:off x="1143000" y="2286000"/>
            <a:ext cx="7352381" cy="2647619"/>
          </a:xfrm>
          <a:prstGeom prst="rect">
            <a:avLst/>
          </a:prstGeom>
        </p:spPr>
      </p:pic>
      <p:sp>
        <p:nvSpPr>
          <p:cNvPr id="5" name="Rectangle 4"/>
          <p:cNvSpPr/>
          <p:nvPr/>
        </p:nvSpPr>
        <p:spPr>
          <a:xfrm>
            <a:off x="1676400" y="1048306"/>
            <a:ext cx="4541628" cy="400110"/>
          </a:xfrm>
          <a:prstGeom prst="rect">
            <a:avLst/>
          </a:prstGeom>
        </p:spPr>
        <p:txBody>
          <a:bodyPr wrap="none">
            <a:spAutoFit/>
          </a:bodyPr>
          <a:lstStyle/>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It converts BCD into 7 segment outputs</a:t>
            </a:r>
          </a:p>
        </p:txBody>
      </p:sp>
    </p:spTree>
    <p:extLst>
      <p:ext uri="{BB962C8B-B14F-4D97-AF65-F5344CB8AC3E}">
        <p14:creationId xmlns:p14="http://schemas.microsoft.com/office/powerpoint/2010/main" val="4225358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498080" cy="584344"/>
          </a:xfrm>
        </p:spPr>
        <p:txBody>
          <a:bodyPr>
            <a:normAutofit/>
          </a:bodyPr>
          <a:lstStyle/>
          <a:p>
            <a:r>
              <a:rPr lang="en-US" sz="2800" b="1" u="sng" dirty="0">
                <a:latin typeface="Times New Roman" panose="02020603050405020304" pitchFamily="18" charset="0"/>
                <a:cs typeface="Times New Roman" panose="02020603050405020304" pitchFamily="18" charset="0"/>
              </a:rPr>
              <a:t>Truth Table</a:t>
            </a:r>
          </a:p>
        </p:txBody>
      </p:sp>
      <p:pic>
        <p:nvPicPr>
          <p:cNvPr id="4" name="Content Placeholder 3"/>
          <p:cNvPicPr>
            <a:picLocks noGrp="1" noChangeAspect="1"/>
          </p:cNvPicPr>
          <p:nvPr>
            <p:ph idx="1"/>
          </p:nvPr>
        </p:nvPicPr>
        <p:blipFill>
          <a:blip r:embed="rId2"/>
          <a:stretch>
            <a:fillRect/>
          </a:stretch>
        </p:blipFill>
        <p:spPr>
          <a:xfrm>
            <a:off x="1481580" y="990600"/>
            <a:ext cx="7159500" cy="5791200"/>
          </a:xfrm>
          <a:prstGeom prst="rect">
            <a:avLst/>
          </a:prstGeom>
        </p:spPr>
      </p:pic>
    </p:spTree>
    <p:extLst>
      <p:ext uri="{BB962C8B-B14F-4D97-AF65-F5344CB8AC3E}">
        <p14:creationId xmlns:p14="http://schemas.microsoft.com/office/powerpoint/2010/main" val="5367479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51.png" descr="http://www.circuitstoday.com/wp-content/uploads/2012/03/seven-segment-decoder-driver.png"/>
          <p:cNvPicPr/>
          <p:nvPr/>
        </p:nvPicPr>
        <p:blipFill>
          <a:blip r:embed="rId2" cstate="print"/>
          <a:stretch>
            <a:fillRect/>
          </a:stretch>
        </p:blipFill>
        <p:spPr>
          <a:xfrm>
            <a:off x="2057400" y="1371600"/>
            <a:ext cx="5486400" cy="3505200"/>
          </a:xfrm>
          <a:prstGeom prst="rect">
            <a:avLst/>
          </a:prstGeom>
        </p:spPr>
      </p:pic>
      <p:sp>
        <p:nvSpPr>
          <p:cNvPr id="5" name="Rectangle 4"/>
          <p:cNvSpPr/>
          <p:nvPr/>
        </p:nvSpPr>
        <p:spPr>
          <a:xfrm>
            <a:off x="1371600" y="228600"/>
            <a:ext cx="6400150" cy="369332"/>
          </a:xfrm>
          <a:prstGeom prst="rect">
            <a:avLst/>
          </a:prstGeom>
        </p:spPr>
        <p:txBody>
          <a:bodyPr wrap="none">
            <a:spAutoFit/>
          </a:bodyPr>
          <a:lstStyle/>
          <a:p>
            <a:r>
              <a:rPr lang="en-US" b="1" u="sng" dirty="0">
                <a:latin typeface="Times New Roman" panose="02020603050405020304" pitchFamily="18" charset="0"/>
                <a:ea typeface="Times New Roman" panose="02020603050405020304" pitchFamily="18" charset="0"/>
              </a:rPr>
              <a:t>Seven-Segment Decoder IC 7446 with Seven –Segment Display</a:t>
            </a:r>
            <a:r>
              <a:rPr lang="en-US" b="1" dirty="0">
                <a:latin typeface="Times New Roman" panose="02020603050405020304" pitchFamily="18" charset="0"/>
                <a:ea typeface="Times New Roman" panose="02020603050405020304" pitchFamily="18" charset="0"/>
              </a:rPr>
              <a:t> </a:t>
            </a:r>
            <a:endParaRPr lang="en-US" dirty="0"/>
          </a:p>
        </p:txBody>
      </p:sp>
    </p:spTree>
    <p:extLst>
      <p:ext uri="{BB962C8B-B14F-4D97-AF65-F5344CB8AC3E}">
        <p14:creationId xmlns:p14="http://schemas.microsoft.com/office/powerpoint/2010/main" val="1620118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u="sng" dirty="0">
                <a:effectLst/>
                <a:latin typeface="Times New Roman" panose="02020603050405020304" pitchFamily="18" charset="0"/>
                <a:cs typeface="Times New Roman" panose="02020603050405020304" pitchFamily="18" charset="0"/>
              </a:rPr>
              <a:t>ENCODERS</a:t>
            </a:r>
            <a:br>
              <a:rPr lang="en-US" sz="2000" b="1" u="sng" dirty="0">
                <a:effectLst/>
                <a:latin typeface="Times New Roman" panose="02020603050405020304" pitchFamily="18" charset="0"/>
                <a:cs typeface="Times New Roman" panose="02020603050405020304" pitchFamily="18" charset="0"/>
              </a:rPr>
            </a:br>
            <a:r>
              <a:rPr lang="en-US" sz="2000" dirty="0">
                <a:effectLst/>
                <a:latin typeface="Times New Roman" panose="02020603050405020304" pitchFamily="18" charset="0"/>
                <a:cs typeface="Times New Roman" panose="02020603050405020304" pitchFamily="18" charset="0"/>
              </a:rPr>
              <a:t>An </a:t>
            </a:r>
            <a:r>
              <a:rPr lang="en-US" sz="2000" b="1" i="1" dirty="0">
                <a:effectLst/>
                <a:latin typeface="Times New Roman" panose="02020603050405020304" pitchFamily="18" charset="0"/>
                <a:cs typeface="Times New Roman" panose="02020603050405020304" pitchFamily="18" charset="0"/>
              </a:rPr>
              <a:t>encoder </a:t>
            </a:r>
            <a:r>
              <a:rPr lang="en-US" sz="2000" dirty="0">
                <a:effectLst/>
                <a:latin typeface="Times New Roman" panose="02020603050405020304" pitchFamily="18" charset="0"/>
                <a:cs typeface="Times New Roman" panose="02020603050405020304" pitchFamily="18" charset="0"/>
              </a:rPr>
              <a:t>(</a:t>
            </a:r>
            <a:r>
              <a:rPr lang="en-US" sz="2000" i="1" dirty="0">
                <a:effectLst/>
                <a:latin typeface="Times New Roman" panose="02020603050405020304" pitchFamily="18" charset="0"/>
                <a:cs typeface="Times New Roman" panose="02020603050405020304" pitchFamily="18" charset="0"/>
              </a:rPr>
              <a:t>converts an active input signal to a coded output signal</a:t>
            </a:r>
            <a:r>
              <a:rPr lang="en-US" sz="2000" dirty="0">
                <a:effectLst/>
                <a:latin typeface="Times New Roman" panose="02020603050405020304" pitchFamily="18" charset="0"/>
                <a:cs typeface="Times New Roman" panose="02020603050405020304" pitchFamily="18" charset="0"/>
              </a:rPr>
              <a:t>) performs the inverse function of a decoder. </a:t>
            </a:r>
            <a:endParaRPr lang="en-US" sz="2000" b="1" u="sng" dirty="0">
              <a:latin typeface="Times New Roman" panose="02020603050405020304" pitchFamily="18" charset="0"/>
              <a:cs typeface="Times New Roman" panose="02020603050405020304" pitchFamily="18" charset="0"/>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1417638"/>
            <a:ext cx="5739740" cy="2008909"/>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3426547"/>
            <a:ext cx="5715000" cy="3339228"/>
          </a:xfrm>
          <a:prstGeom prst="rect">
            <a:avLst/>
          </a:prstGeom>
        </p:spPr>
      </p:pic>
      <p:sp>
        <p:nvSpPr>
          <p:cNvPr id="9" name="Rectangle 8"/>
          <p:cNvSpPr/>
          <p:nvPr/>
        </p:nvSpPr>
        <p:spPr>
          <a:xfrm>
            <a:off x="1421753" y="1417638"/>
            <a:ext cx="1668085" cy="369332"/>
          </a:xfrm>
          <a:prstGeom prst="rect">
            <a:avLst/>
          </a:prstGeom>
        </p:spPr>
        <p:txBody>
          <a:bodyPr wrap="none">
            <a:spAutoFit/>
          </a:bodyPr>
          <a:lstStyle/>
          <a:p>
            <a:r>
              <a:rPr lang="en-US" b="1" u="sng" dirty="0">
                <a:latin typeface="Times New Roman" panose="02020603050405020304" pitchFamily="18" charset="0"/>
                <a:ea typeface="Times New Roman" panose="02020603050405020304" pitchFamily="18" charset="0"/>
              </a:rPr>
              <a:t>4 to 2 Encoder </a:t>
            </a:r>
            <a:endParaRPr lang="en-US" b="1" u="sng" dirty="0"/>
          </a:p>
        </p:txBody>
      </p:sp>
    </p:spTree>
    <p:extLst>
      <p:ext uri="{BB962C8B-B14F-4D97-AF65-F5344CB8AC3E}">
        <p14:creationId xmlns:p14="http://schemas.microsoft.com/office/powerpoint/2010/main" val="22282320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6068" y="533400"/>
            <a:ext cx="4195763" cy="276511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3581400"/>
            <a:ext cx="5600700" cy="3105150"/>
          </a:xfrm>
          <a:prstGeom prst="rect">
            <a:avLst/>
          </a:prstGeom>
        </p:spPr>
      </p:pic>
      <p:sp>
        <p:nvSpPr>
          <p:cNvPr id="6" name="Rectangle 5"/>
          <p:cNvSpPr/>
          <p:nvPr/>
        </p:nvSpPr>
        <p:spPr>
          <a:xfrm>
            <a:off x="1332739" y="250516"/>
            <a:ext cx="1668085" cy="369332"/>
          </a:xfrm>
          <a:prstGeom prst="rect">
            <a:avLst/>
          </a:prstGeom>
        </p:spPr>
        <p:txBody>
          <a:bodyPr wrap="none">
            <a:spAutoFit/>
          </a:bodyPr>
          <a:lstStyle/>
          <a:p>
            <a:r>
              <a:rPr lang="en-US" b="1" u="sng" dirty="0">
                <a:latin typeface="Times New Roman" panose="02020603050405020304" pitchFamily="18" charset="0"/>
                <a:ea typeface="Times New Roman" panose="02020603050405020304" pitchFamily="18" charset="0"/>
              </a:rPr>
              <a:t>8 to 3 Encoder </a:t>
            </a:r>
            <a:endParaRPr lang="en-US" b="1" u="sng" dirty="0"/>
          </a:p>
        </p:txBody>
      </p:sp>
    </p:spTree>
    <p:extLst>
      <p:ext uri="{BB962C8B-B14F-4D97-AF65-F5344CB8AC3E}">
        <p14:creationId xmlns:p14="http://schemas.microsoft.com/office/powerpoint/2010/main" val="22259683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228600"/>
            <a:ext cx="3189078" cy="400110"/>
          </a:xfrm>
          <a:prstGeom prst="rect">
            <a:avLst/>
          </a:prstGeom>
        </p:spPr>
        <p:txBody>
          <a:bodyPr wrap="none">
            <a:spAutoFit/>
          </a:bodyPr>
          <a:lstStyle/>
          <a:p>
            <a:r>
              <a:rPr lang="en-US" sz="2000" b="1" u="sng" dirty="0">
                <a:latin typeface="Times New Roman" panose="02020603050405020304" pitchFamily="18" charset="0"/>
              </a:rPr>
              <a:t>THREE STATE BUFFERS</a:t>
            </a:r>
            <a:endParaRPr lang="en-US" sz="2000" u="sng" dirty="0"/>
          </a:p>
        </p:txBody>
      </p:sp>
      <p:sp>
        <p:nvSpPr>
          <p:cNvPr id="5" name="Rectangle 4"/>
          <p:cNvSpPr/>
          <p:nvPr/>
        </p:nvSpPr>
        <p:spPr>
          <a:xfrm>
            <a:off x="1219200" y="838200"/>
            <a:ext cx="7620000" cy="1200329"/>
          </a:xfrm>
          <a:prstGeom prst="rect">
            <a:avLst/>
          </a:prstGeom>
        </p:spPr>
        <p:txBody>
          <a:bodyPr wrap="square">
            <a:spAutoFit/>
          </a:bodyPr>
          <a:lstStyle/>
          <a:p>
            <a:pPr marL="285750" indent="-285750" algn="just">
              <a:buFont typeface="Arial" panose="020B0604020202020204" pitchFamily="34" charset="0"/>
              <a:buChar char="•"/>
            </a:pPr>
            <a:r>
              <a:rPr lang="en-US" dirty="0">
                <a:latin typeface="Times New Roman" panose="02020603050405020304" pitchFamily="18" charset="0"/>
              </a:rPr>
              <a:t>A gate output can only be connected to a limited number of other device inputs without degrading the performance of a digital system. </a:t>
            </a:r>
          </a:p>
          <a:p>
            <a:pPr marL="285750" indent="-285750" algn="just">
              <a:buFont typeface="Arial" panose="020B0604020202020204" pitchFamily="34" charset="0"/>
              <a:buChar char="•"/>
            </a:pPr>
            <a:r>
              <a:rPr lang="en-US" dirty="0">
                <a:latin typeface="Times New Roman" panose="02020603050405020304" pitchFamily="18" charset="0"/>
              </a:rPr>
              <a:t>A simple buffer may be used to increase the driving capability of a gate output.</a:t>
            </a:r>
            <a:endParaRPr lang="en-US" dirty="0"/>
          </a:p>
        </p:txBody>
      </p:sp>
      <p:sp>
        <p:nvSpPr>
          <p:cNvPr id="6" name="Rectangle 5"/>
          <p:cNvSpPr/>
          <p:nvPr/>
        </p:nvSpPr>
        <p:spPr>
          <a:xfrm>
            <a:off x="1333500" y="2073165"/>
            <a:ext cx="7391400" cy="369332"/>
          </a:xfrm>
          <a:prstGeom prst="rect">
            <a:avLst/>
          </a:prstGeom>
        </p:spPr>
        <p:txBody>
          <a:bodyPr wrap="square">
            <a:spAutoFit/>
          </a:bodyPr>
          <a:lstStyle/>
          <a:p>
            <a:r>
              <a:rPr lang="en-US" dirty="0">
                <a:latin typeface="Times New Roman" panose="02020603050405020304" pitchFamily="18" charset="0"/>
              </a:rPr>
              <a:t>The following Figure shows a three-</a:t>
            </a:r>
            <a:r>
              <a:rPr lang="en-US" dirty="0" err="1">
                <a:latin typeface="Times New Roman" panose="02020603050405020304" pitchFamily="18" charset="0"/>
              </a:rPr>
              <a:t>statebuffer</a:t>
            </a:r>
            <a:r>
              <a:rPr lang="en-US" dirty="0">
                <a:latin typeface="Times New Roman" panose="02020603050405020304" pitchFamily="18" charset="0"/>
              </a:rPr>
              <a:t> and its logical equivalent</a:t>
            </a:r>
            <a:endParaRPr lang="en-US" dirty="0"/>
          </a:p>
        </p:txBody>
      </p:sp>
      <p:pic>
        <p:nvPicPr>
          <p:cNvPr id="7" name="image39.png"/>
          <p:cNvPicPr/>
          <p:nvPr/>
        </p:nvPicPr>
        <p:blipFill>
          <a:blip r:embed="rId2" cstate="print"/>
          <a:stretch>
            <a:fillRect/>
          </a:stretch>
        </p:blipFill>
        <p:spPr>
          <a:xfrm>
            <a:off x="2438400" y="2895600"/>
            <a:ext cx="4144220" cy="914400"/>
          </a:xfrm>
          <a:prstGeom prst="rect">
            <a:avLst/>
          </a:prstGeom>
        </p:spPr>
      </p:pic>
      <p:sp>
        <p:nvSpPr>
          <p:cNvPr id="8" name="Rectangle 7"/>
          <p:cNvSpPr/>
          <p:nvPr/>
        </p:nvSpPr>
        <p:spPr>
          <a:xfrm>
            <a:off x="3173324" y="4078437"/>
            <a:ext cx="2469907" cy="369332"/>
          </a:xfrm>
          <a:prstGeom prst="rect">
            <a:avLst/>
          </a:prstGeom>
        </p:spPr>
        <p:txBody>
          <a:bodyPr wrap="none">
            <a:spAutoFit/>
          </a:bodyPr>
          <a:lstStyle/>
          <a:p>
            <a:pPr marL="220345" marR="0" algn="ctr">
              <a:spcBef>
                <a:spcPts val="0"/>
              </a:spcBef>
              <a:spcAft>
                <a:spcPts val="0"/>
              </a:spcAft>
            </a:pPr>
            <a:r>
              <a:rPr lang="en-US" dirty="0">
                <a:latin typeface="Times New Roman" panose="02020603050405020304" pitchFamily="18" charset="0"/>
                <a:ea typeface="Times New Roman" panose="02020603050405020304" pitchFamily="18" charset="0"/>
              </a:rPr>
              <a:t>Fig: Three state buffer</a:t>
            </a:r>
          </a:p>
        </p:txBody>
      </p:sp>
      <p:sp>
        <p:nvSpPr>
          <p:cNvPr id="9" name="Rectangle 8"/>
          <p:cNvSpPr/>
          <p:nvPr/>
        </p:nvSpPr>
        <p:spPr>
          <a:xfrm>
            <a:off x="1333500" y="4716206"/>
            <a:ext cx="7048500" cy="1200329"/>
          </a:xfrm>
          <a:prstGeom prst="rect">
            <a:avLst/>
          </a:prstGeom>
        </p:spPr>
        <p:txBody>
          <a:bodyPr wrap="square">
            <a:spAutoFit/>
          </a:bodyPr>
          <a:lstStyle/>
          <a:p>
            <a:pPr marL="285750" indent="-285750" algn="just">
              <a:buFont typeface="Arial" panose="020B0604020202020204" pitchFamily="34" charset="0"/>
              <a:buChar char="•"/>
            </a:pPr>
            <a:r>
              <a:rPr lang="en-US" dirty="0">
                <a:latin typeface="Times New Roman" panose="02020603050405020304" pitchFamily="18" charset="0"/>
                <a:ea typeface="Times New Roman" panose="02020603050405020304" pitchFamily="18" charset="0"/>
                <a:cs typeface="Times New Roman" panose="02020603050405020304" pitchFamily="18" charset="0"/>
              </a:rPr>
              <a:t>When the enable input B is 1, the output C equals A.</a:t>
            </a: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when B is 0, the output C acts like an open circuit. This is called as high-impedance ( Hi-Z ) state.</a:t>
            </a: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Three-state buffers are also called </a:t>
            </a:r>
            <a:r>
              <a:rPr lang="en-US" b="1" i="1" u="sng" dirty="0" err="1">
                <a:latin typeface="Times New Roman" panose="02020603050405020304" pitchFamily="18" charset="0"/>
                <a:cs typeface="Times New Roman" panose="02020603050405020304" pitchFamily="18" charset="0"/>
              </a:rPr>
              <a:t>tri-state</a:t>
            </a:r>
            <a:r>
              <a:rPr lang="en-US" b="1" i="1" u="sng" dirty="0">
                <a:latin typeface="Times New Roman" panose="02020603050405020304" pitchFamily="18" charset="0"/>
                <a:cs typeface="Times New Roman" panose="02020603050405020304" pitchFamily="18" charset="0"/>
              </a:rPr>
              <a:t> buffers</a:t>
            </a:r>
            <a:endParaRPr lang="en-US"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7724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228600"/>
            <a:ext cx="3233962" cy="400110"/>
          </a:xfrm>
          <a:prstGeom prst="rect">
            <a:avLst/>
          </a:prstGeom>
        </p:spPr>
        <p:txBody>
          <a:bodyPr wrap="none">
            <a:spAutoFit/>
          </a:bodyPr>
          <a:lstStyle/>
          <a:p>
            <a:r>
              <a:rPr lang="en-US" sz="2000" b="1" u="sng" dirty="0">
                <a:latin typeface="Times New Roman" panose="02020603050405020304" pitchFamily="18" charset="0"/>
              </a:rPr>
              <a:t>Types of three-state buffers.</a:t>
            </a:r>
            <a:endParaRPr lang="en-US" sz="2000" b="1" u="sng" dirty="0"/>
          </a:p>
        </p:txBody>
      </p:sp>
      <p:pic>
        <p:nvPicPr>
          <p:cNvPr id="5" name="image40.jpeg"/>
          <p:cNvPicPr/>
          <p:nvPr/>
        </p:nvPicPr>
        <p:blipFill>
          <a:blip r:embed="rId2" cstate="print"/>
          <a:stretch>
            <a:fillRect/>
          </a:stretch>
        </p:blipFill>
        <p:spPr>
          <a:xfrm>
            <a:off x="1600200" y="1066800"/>
            <a:ext cx="6858000" cy="2971800"/>
          </a:xfrm>
          <a:prstGeom prst="rect">
            <a:avLst/>
          </a:prstGeom>
        </p:spPr>
      </p:pic>
      <p:sp>
        <p:nvSpPr>
          <p:cNvPr id="6" name="Rectangle 5"/>
          <p:cNvSpPr/>
          <p:nvPr/>
        </p:nvSpPr>
        <p:spPr>
          <a:xfrm>
            <a:off x="1219200" y="4476690"/>
            <a:ext cx="7467600" cy="1477328"/>
          </a:xfrm>
          <a:prstGeom prst="rect">
            <a:avLst/>
          </a:prstGeom>
        </p:spPr>
        <p:txBody>
          <a:bodyPr wrap="square">
            <a:spAutoFit/>
          </a:bodyPr>
          <a:lstStyle/>
          <a:p>
            <a:pPr marL="285750" indent="-285750">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In Figures (a) and (b) the buffer output is enabled when B = 1 and disabled when B = 0. </a:t>
            </a:r>
          </a:p>
          <a:p>
            <a:pPr marL="285750" indent="-285750">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In Figures (c) and (d) the buffer output is enabled when B = 0 and disabled when B = 1.</a:t>
            </a:r>
          </a:p>
          <a:p>
            <a:endParaRPr lang="en-US" dirty="0"/>
          </a:p>
        </p:txBody>
      </p:sp>
    </p:spTree>
    <p:extLst>
      <p:ext uri="{BB962C8B-B14F-4D97-AF65-F5344CB8AC3E}">
        <p14:creationId xmlns:p14="http://schemas.microsoft.com/office/powerpoint/2010/main" val="2872404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6800" y="152400"/>
            <a:ext cx="2010166" cy="369332"/>
          </a:xfrm>
          <a:prstGeom prst="rect">
            <a:avLst/>
          </a:prstGeom>
        </p:spPr>
        <p:txBody>
          <a:bodyPr wrap="none">
            <a:spAutoFit/>
          </a:bodyPr>
          <a:lstStyle/>
          <a:p>
            <a:r>
              <a:rPr lang="en-US" b="1" u="sng" dirty="0">
                <a:solidFill>
                  <a:srgbClr val="FF3300"/>
                </a:solidFill>
                <a:latin typeface="Times New Roman" panose="02020603050405020304" pitchFamily="18" charset="0"/>
                <a:ea typeface="Times New Roman" panose="02020603050405020304" pitchFamily="18" charset="0"/>
              </a:rPr>
              <a:t>MULTIPLEXERS</a:t>
            </a:r>
            <a:endParaRPr lang="en-US" b="1" u="sng" dirty="0">
              <a:solidFill>
                <a:srgbClr val="FF3300"/>
              </a:solidFill>
            </a:endParaRPr>
          </a:p>
        </p:txBody>
      </p:sp>
      <p:sp>
        <p:nvSpPr>
          <p:cNvPr id="6" name="Rectangle 5"/>
          <p:cNvSpPr/>
          <p:nvPr/>
        </p:nvSpPr>
        <p:spPr>
          <a:xfrm>
            <a:off x="1137330" y="556368"/>
            <a:ext cx="7778070" cy="1200329"/>
          </a:xfrm>
          <a:prstGeom prst="rect">
            <a:avLst/>
          </a:prstGeom>
        </p:spPr>
        <p:txBody>
          <a:bodyPr wrap="square">
            <a:spAutoFit/>
          </a:bodyPr>
          <a:lstStyle/>
          <a:p>
            <a:pPr marL="285750" indent="-285750">
              <a:buFont typeface="Wingdings" panose="05000000000000000000" pitchFamily="2" charset="2"/>
              <a:buChar char="Ø"/>
            </a:pPr>
            <a:r>
              <a:rPr lang="en-US" dirty="0">
                <a:latin typeface="Times New Roman" panose="02020603050405020304" pitchFamily="18" charset="0"/>
                <a:ea typeface="Times New Roman" panose="02020603050405020304" pitchFamily="18" charset="0"/>
              </a:rPr>
              <a:t>A </a:t>
            </a:r>
            <a:r>
              <a:rPr lang="en-US" i="1" dirty="0">
                <a:latin typeface="Times New Roman" panose="02020603050405020304" pitchFamily="18" charset="0"/>
                <a:ea typeface="Times New Roman" panose="02020603050405020304" pitchFamily="18" charset="0"/>
              </a:rPr>
              <a:t>multiplexer </a:t>
            </a:r>
            <a:r>
              <a:rPr lang="en-US" dirty="0">
                <a:latin typeface="Times New Roman" panose="02020603050405020304" pitchFamily="18" charset="0"/>
                <a:ea typeface="Times New Roman" panose="02020603050405020304" pitchFamily="18" charset="0"/>
              </a:rPr>
              <a:t>is a </a:t>
            </a:r>
            <a:r>
              <a:rPr lang="en-US" i="1" dirty="0">
                <a:latin typeface="Times New Roman" panose="02020603050405020304" pitchFamily="18" charset="0"/>
                <a:ea typeface="Times New Roman" panose="02020603050405020304" pitchFamily="18" charset="0"/>
              </a:rPr>
              <a:t>data selector </a:t>
            </a:r>
            <a:r>
              <a:rPr lang="en-US" dirty="0">
                <a:latin typeface="Times New Roman" panose="02020603050405020304" pitchFamily="18" charset="0"/>
                <a:ea typeface="Times New Roman" panose="02020603050405020304" pitchFamily="18" charset="0"/>
              </a:rPr>
              <a:t>which  has a group of data inputs , a group of control inputs and single output.</a:t>
            </a:r>
          </a:p>
          <a:p>
            <a:pPr marL="285750" indent="-285750">
              <a:buFont typeface="Wingdings" panose="05000000000000000000" pitchFamily="2" charset="2"/>
              <a:buChar char="Ø"/>
            </a:pPr>
            <a:r>
              <a:rPr lang="en-US" dirty="0"/>
              <a:t>The control inputs are used to select one of the data inputs and connect it to the output terminal.</a:t>
            </a:r>
          </a:p>
        </p:txBody>
      </p:sp>
      <p:pic>
        <p:nvPicPr>
          <p:cNvPr id="7" name="image29.png"/>
          <p:cNvPicPr/>
          <p:nvPr/>
        </p:nvPicPr>
        <p:blipFill>
          <a:blip r:embed="rId2" cstate="print"/>
          <a:stretch>
            <a:fillRect/>
          </a:stretch>
        </p:blipFill>
        <p:spPr>
          <a:xfrm>
            <a:off x="1828799" y="2667000"/>
            <a:ext cx="5486399" cy="1828800"/>
          </a:xfrm>
          <a:prstGeom prst="rect">
            <a:avLst/>
          </a:prstGeom>
        </p:spPr>
      </p:pic>
      <p:sp>
        <p:nvSpPr>
          <p:cNvPr id="8" name="Rectangle 7"/>
          <p:cNvSpPr/>
          <p:nvPr/>
        </p:nvSpPr>
        <p:spPr>
          <a:xfrm>
            <a:off x="1137330" y="1956816"/>
            <a:ext cx="2014334" cy="369332"/>
          </a:xfrm>
          <a:prstGeom prst="rect">
            <a:avLst/>
          </a:prstGeom>
        </p:spPr>
        <p:txBody>
          <a:bodyPr wrap="none">
            <a:spAutoFit/>
          </a:bodyPr>
          <a:lstStyle/>
          <a:p>
            <a:r>
              <a:rPr lang="en-US" b="1" u="sng" dirty="0">
                <a:solidFill>
                  <a:srgbClr val="000000"/>
                </a:solidFill>
                <a:latin typeface="Times New Roman" panose="02020603050405020304" pitchFamily="18" charset="0"/>
                <a:cs typeface="Times New Roman" panose="02020603050405020304" pitchFamily="18" charset="0"/>
              </a:rPr>
              <a:t>2-to-1 multiplexer </a:t>
            </a:r>
            <a:endParaRPr lang="en-US" b="1" u="sng" dirty="0">
              <a:latin typeface="Times New Roman" panose="02020603050405020304" pitchFamily="18" charset="0"/>
              <a:cs typeface="Times New Roman" panose="02020603050405020304" pitchFamily="18" charset="0"/>
            </a:endParaRPr>
          </a:p>
        </p:txBody>
      </p:sp>
      <p:sp>
        <p:nvSpPr>
          <p:cNvPr id="9" name="Rectangle 8"/>
          <p:cNvSpPr/>
          <p:nvPr/>
        </p:nvSpPr>
        <p:spPr>
          <a:xfrm>
            <a:off x="1199690" y="4800600"/>
            <a:ext cx="7715710" cy="1754326"/>
          </a:xfrm>
          <a:prstGeom prst="rect">
            <a:avLst/>
          </a:prstGeom>
        </p:spPr>
        <p:txBody>
          <a:bodyPr wrap="square">
            <a:spAutoFit/>
          </a:bodyPr>
          <a:lstStyle/>
          <a:p>
            <a:pPr marL="28575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When the control input A is 0, the switch is in the upper position and the MUX output is Z = I</a:t>
            </a:r>
            <a:r>
              <a:rPr lang="en-US" sz="12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when A is 1, the switch is in the lower position and the MUX output is Z = I</a:t>
            </a:r>
            <a:r>
              <a:rPr lang="en-US" sz="1100" dirty="0">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a:t>
            </a:r>
          </a:p>
          <a:p>
            <a:pPr marL="28575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MUX acts like a switch that selects one of the data inputs (I</a:t>
            </a:r>
            <a:r>
              <a:rPr lang="en-US" sz="12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 or I</a:t>
            </a:r>
            <a:r>
              <a:rPr lang="en-US" sz="1100" dirty="0">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 and transmits it to the output .</a:t>
            </a:r>
          </a:p>
          <a:p>
            <a:pPr marL="285750" indent="-285750">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logic equation for the 2-to-1 MUX is   </a:t>
            </a:r>
          </a:p>
        </p:txBody>
      </p:sp>
      <p:pic>
        <p:nvPicPr>
          <p:cNvPr id="10" name="Picture 9"/>
          <p:cNvPicPr>
            <a:picLocks noChangeAspect="1"/>
          </p:cNvPicPr>
          <p:nvPr/>
        </p:nvPicPr>
        <p:blipFill>
          <a:blip r:embed="rId3"/>
          <a:stretch>
            <a:fillRect/>
          </a:stretch>
        </p:blipFill>
        <p:spPr>
          <a:xfrm>
            <a:off x="5715000" y="6164100"/>
            <a:ext cx="1600199" cy="390826"/>
          </a:xfrm>
          <a:prstGeom prst="rect">
            <a:avLst/>
          </a:prstGeom>
        </p:spPr>
      </p:pic>
    </p:spTree>
    <p:extLst>
      <p:ext uri="{BB962C8B-B14F-4D97-AF65-F5344CB8AC3E}">
        <p14:creationId xmlns:p14="http://schemas.microsoft.com/office/powerpoint/2010/main" val="17819216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62000" y="228600"/>
            <a:ext cx="5410200" cy="369332"/>
          </a:xfrm>
          <a:prstGeom prst="rect">
            <a:avLst/>
          </a:prstGeom>
        </p:spPr>
        <p:txBody>
          <a:bodyPr wrap="square">
            <a:spAutoFit/>
          </a:bodyPr>
          <a:lstStyle/>
          <a:p>
            <a:pPr marR="0" lvl="1" algn="just">
              <a:spcBef>
                <a:spcPts val="795"/>
              </a:spcBef>
              <a:spcAft>
                <a:spcPts val="0"/>
              </a:spcAft>
              <a:tabLst>
                <a:tab pos="828675" algn="l"/>
              </a:tabLst>
            </a:pPr>
            <a:r>
              <a:rPr lang="en-US" b="1" u="sng" dirty="0">
                <a:latin typeface="Times New Roman" panose="02020603050405020304" pitchFamily="18" charset="0"/>
                <a:ea typeface="Times New Roman" panose="02020603050405020304" pitchFamily="18" charset="0"/>
              </a:rPr>
              <a:t>PROGRAMMABLE LOGIC DEVICES</a:t>
            </a:r>
            <a:r>
              <a:rPr lang="en-US" b="1" u="sng" spc="-20" dirty="0">
                <a:latin typeface="Times New Roman" panose="02020603050405020304" pitchFamily="18" charset="0"/>
                <a:ea typeface="Times New Roman" panose="02020603050405020304" pitchFamily="18" charset="0"/>
              </a:rPr>
              <a:t> </a:t>
            </a:r>
            <a:r>
              <a:rPr lang="en-US" b="1" u="sng" dirty="0">
                <a:latin typeface="Times New Roman" panose="02020603050405020304" pitchFamily="18" charset="0"/>
                <a:ea typeface="Times New Roman" panose="02020603050405020304" pitchFamily="18" charset="0"/>
              </a:rPr>
              <a:t>(PLDs)</a:t>
            </a:r>
            <a:endParaRPr lang="en-US" b="1" u="sng" dirty="0">
              <a:effectLst/>
              <a:latin typeface="Times New Roman" panose="02020603050405020304" pitchFamily="18" charset="0"/>
              <a:ea typeface="Times New Roman" panose="02020603050405020304" pitchFamily="18" charset="0"/>
            </a:endParaRPr>
          </a:p>
        </p:txBody>
      </p:sp>
      <p:sp>
        <p:nvSpPr>
          <p:cNvPr id="15" name="Rectangle 14"/>
          <p:cNvSpPr/>
          <p:nvPr/>
        </p:nvSpPr>
        <p:spPr>
          <a:xfrm>
            <a:off x="1295400" y="762000"/>
            <a:ext cx="7543800" cy="646331"/>
          </a:xfrm>
          <a:prstGeom prst="rect">
            <a:avLst/>
          </a:prstGeom>
        </p:spPr>
        <p:txBody>
          <a:bodyPr wrap="square">
            <a:spAutoFit/>
          </a:bodyPr>
          <a:lstStyle/>
          <a:p>
            <a:pPr marL="285750" indent="-285750" algn="just">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A </a:t>
            </a:r>
            <a:r>
              <a:rPr lang="en-US" i="1" dirty="0">
                <a:latin typeface="Times New Roman" panose="02020603050405020304" pitchFamily="18" charset="0"/>
                <a:ea typeface="Times New Roman" panose="02020603050405020304" pitchFamily="18" charset="0"/>
              </a:rPr>
              <a:t>programmable logic device </a:t>
            </a:r>
            <a:r>
              <a:rPr lang="en-US" dirty="0">
                <a:latin typeface="Times New Roman" panose="02020603050405020304" pitchFamily="18" charset="0"/>
                <a:ea typeface="Times New Roman" panose="02020603050405020304" pitchFamily="18" charset="0"/>
              </a:rPr>
              <a:t>(</a:t>
            </a:r>
            <a:r>
              <a:rPr lang="en-US" i="1" dirty="0">
                <a:latin typeface="Times New Roman" panose="02020603050405020304" pitchFamily="18" charset="0"/>
                <a:ea typeface="Times New Roman" panose="02020603050405020304" pitchFamily="18" charset="0"/>
              </a:rPr>
              <a:t>PLD</a:t>
            </a:r>
            <a:r>
              <a:rPr lang="en-US" dirty="0">
                <a:latin typeface="Times New Roman" panose="02020603050405020304" pitchFamily="18" charset="0"/>
                <a:ea typeface="Times New Roman" panose="02020603050405020304" pitchFamily="18" charset="0"/>
              </a:rPr>
              <a:t>) </a:t>
            </a:r>
            <a:r>
              <a:rPr lang="en-US" spc="-25" dirty="0">
                <a:latin typeface="Times New Roman" panose="02020603050405020304" pitchFamily="18" charset="0"/>
                <a:ea typeface="Times New Roman" panose="02020603050405020304" pitchFamily="18" charset="0"/>
              </a:rPr>
              <a:t>is </a:t>
            </a:r>
            <a:r>
              <a:rPr lang="en-US" dirty="0">
                <a:latin typeface="Times New Roman" panose="02020603050405020304" pitchFamily="18" charset="0"/>
                <a:ea typeface="Times New Roman" panose="02020603050405020304" pitchFamily="18" charset="0"/>
              </a:rPr>
              <a:t>a digital integrated </a:t>
            </a:r>
            <a:r>
              <a:rPr lang="en-US" spc="-15" dirty="0">
                <a:latin typeface="Times New Roman" panose="02020603050405020304" pitchFamily="18" charset="0"/>
                <a:ea typeface="Times New Roman" panose="02020603050405020304" pitchFamily="18" charset="0"/>
              </a:rPr>
              <a:t>circuit </a:t>
            </a:r>
            <a:r>
              <a:rPr lang="en-US" dirty="0">
                <a:latin typeface="Times New Roman" panose="02020603050405020304" pitchFamily="18" charset="0"/>
                <a:ea typeface="Times New Roman" panose="02020603050405020304" pitchFamily="18" charset="0"/>
              </a:rPr>
              <a:t>capable of being programmed to provide different </a:t>
            </a:r>
            <a:r>
              <a:rPr lang="en-US" spc="-15" dirty="0">
                <a:latin typeface="Times New Roman" panose="02020603050405020304" pitchFamily="18" charset="0"/>
                <a:ea typeface="Times New Roman" panose="02020603050405020304" pitchFamily="18" charset="0"/>
              </a:rPr>
              <a:t>logic </a:t>
            </a:r>
            <a:r>
              <a:rPr lang="en-US" dirty="0">
                <a:latin typeface="Times New Roman" panose="02020603050405020304" pitchFamily="18" charset="0"/>
                <a:ea typeface="Times New Roman" panose="02020603050405020304" pitchFamily="18" charset="0"/>
              </a:rPr>
              <a:t>functions. </a:t>
            </a:r>
            <a:endParaRPr lang="en-US" dirty="0"/>
          </a:p>
        </p:txBody>
      </p:sp>
      <p:sp>
        <p:nvSpPr>
          <p:cNvPr id="16" name="Rectangle 15"/>
          <p:cNvSpPr/>
          <p:nvPr/>
        </p:nvSpPr>
        <p:spPr>
          <a:xfrm>
            <a:off x="1295400" y="1828800"/>
            <a:ext cx="1576072" cy="369332"/>
          </a:xfrm>
          <a:prstGeom prst="rect">
            <a:avLst/>
          </a:prstGeom>
        </p:spPr>
        <p:txBody>
          <a:bodyPr wrap="none">
            <a:spAutoFit/>
          </a:bodyPr>
          <a:lstStyle/>
          <a:p>
            <a:r>
              <a:rPr lang="en-US" b="1" u="sng" dirty="0">
                <a:latin typeface="Times New Roman" panose="02020603050405020304" pitchFamily="18" charset="0"/>
                <a:ea typeface="Times New Roman" panose="02020603050405020304" pitchFamily="18" charset="0"/>
              </a:rPr>
              <a:t>Classification</a:t>
            </a:r>
            <a:endParaRPr lang="en-US" b="1" u="sng" dirty="0"/>
          </a:p>
        </p:txBody>
      </p:sp>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618601"/>
            <a:ext cx="7180566" cy="1877199"/>
          </a:xfrm>
          <a:prstGeom prst="rect">
            <a:avLst/>
          </a:prstGeom>
        </p:spPr>
      </p:pic>
      <p:sp>
        <p:nvSpPr>
          <p:cNvPr id="20" name="Rectangle 19"/>
          <p:cNvSpPr/>
          <p:nvPr/>
        </p:nvSpPr>
        <p:spPr>
          <a:xfrm>
            <a:off x="1517073" y="4930124"/>
            <a:ext cx="4602542" cy="923330"/>
          </a:xfrm>
          <a:prstGeom prst="rect">
            <a:avLst/>
          </a:prstGeom>
        </p:spPr>
        <p:txBody>
          <a:bodyPr wrap="none">
            <a:spAutoFit/>
          </a:bodyPr>
          <a:lstStyle/>
          <a:p>
            <a:pPr marL="285750" indent="-285750">
              <a:buFont typeface="Arial" panose="020B0604020202020204" pitchFamily="34" charset="0"/>
              <a:buChar char="•"/>
            </a:pPr>
            <a:r>
              <a:rPr lang="en-US" dirty="0">
                <a:latin typeface="Times New Roman" panose="02020603050405020304" pitchFamily="18" charset="0"/>
                <a:ea typeface="Times New Roman" panose="02020603050405020304" pitchFamily="18" charset="0"/>
                <a:cs typeface="Times New Roman" panose="02020603050405020304" pitchFamily="18" charset="0"/>
              </a:rPr>
              <a:t>Programmable Read Only Memory (PROM)</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Programmable Array Logic (PAL)</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Programmable Logic Array (PLA) </a:t>
            </a:r>
          </a:p>
        </p:txBody>
      </p:sp>
    </p:spTree>
    <p:extLst>
      <p:ext uri="{BB962C8B-B14F-4D97-AF65-F5344CB8AC3E}">
        <p14:creationId xmlns:p14="http://schemas.microsoft.com/office/powerpoint/2010/main" val="21269060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524000" y="1371600"/>
            <a:ext cx="6934200" cy="5124044"/>
          </a:xfrm>
          <a:prstGeom prst="rect">
            <a:avLst/>
          </a:prstGeom>
        </p:spPr>
      </p:pic>
      <p:sp>
        <p:nvSpPr>
          <p:cNvPr id="6" name="Rectangle 5"/>
          <p:cNvSpPr/>
          <p:nvPr/>
        </p:nvSpPr>
        <p:spPr>
          <a:xfrm>
            <a:off x="1295400" y="254675"/>
            <a:ext cx="7848600" cy="923330"/>
          </a:xfrm>
          <a:prstGeom prst="rect">
            <a:avLst/>
          </a:prstGeom>
        </p:spPr>
        <p:txBody>
          <a:bodyPr wrap="square">
            <a:spAutoFit/>
          </a:bodyPr>
          <a:lstStyle/>
          <a:p>
            <a:pPr algn="just"/>
            <a:r>
              <a:rPr lang="en-US" dirty="0">
                <a:solidFill>
                  <a:srgbClr val="000000"/>
                </a:solidFill>
                <a:latin typeface="Georgia" panose="02040502050405020303" pitchFamily="18" charset="0"/>
              </a:rPr>
              <a:t>An example of PLA circuit of a combinational circuit is shown below. As you can observe from the circuit diagram, AND array consists of fuses, to program according to the user requirements.</a:t>
            </a:r>
            <a:endParaRPr lang="en-US" dirty="0"/>
          </a:p>
        </p:txBody>
      </p:sp>
    </p:spTree>
    <p:extLst>
      <p:ext uri="{BB962C8B-B14F-4D97-AF65-F5344CB8AC3E}">
        <p14:creationId xmlns:p14="http://schemas.microsoft.com/office/powerpoint/2010/main" val="40253749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498080" cy="1143000"/>
          </a:xfrm>
        </p:spPr>
        <p:txBody>
          <a:bodyPr>
            <a:normAutofit fontScale="90000"/>
          </a:bodyPr>
          <a:lstStyle/>
          <a:p>
            <a:r>
              <a:rPr lang="en-US" sz="2000" b="1" u="sng" dirty="0">
                <a:effectLst/>
                <a:latin typeface="Times New Roman" panose="02020603050405020304" pitchFamily="18" charset="0"/>
                <a:cs typeface="Times New Roman" panose="02020603050405020304" pitchFamily="18" charset="0"/>
              </a:rPr>
              <a:t>Example 1</a:t>
            </a:r>
            <a:r>
              <a:rPr lang="en-US" sz="2000" b="1" dirty="0">
                <a:effectLst/>
                <a:latin typeface="Times New Roman" panose="02020603050405020304" pitchFamily="18" charset="0"/>
                <a:cs typeface="Times New Roman" panose="02020603050405020304" pitchFamily="18" charset="0"/>
              </a:rPr>
              <a:t> </a:t>
            </a:r>
            <a:br>
              <a:rPr lang="en-US" sz="2000" b="1" dirty="0">
                <a:effectLst/>
                <a:latin typeface="Times New Roman" panose="02020603050405020304" pitchFamily="18" charset="0"/>
                <a:cs typeface="Times New Roman" panose="02020603050405020304" pitchFamily="18" charset="0"/>
              </a:rPr>
            </a:br>
            <a:r>
              <a:rPr lang="en-US" sz="1800" dirty="0">
                <a:effectLst/>
                <a:latin typeface="Times New Roman" panose="02020603050405020304" pitchFamily="18" charset="0"/>
                <a:cs typeface="Times New Roman" panose="02020603050405020304" pitchFamily="18" charset="0"/>
              </a:rPr>
              <a:t>Realize the Boolean expression </a:t>
            </a:r>
            <a:br>
              <a:rPr lang="en-US" sz="1800" dirty="0">
                <a:effectLst/>
                <a:latin typeface="Times New Roman" panose="02020603050405020304" pitchFamily="18" charset="0"/>
                <a:cs typeface="Times New Roman" panose="02020603050405020304" pitchFamily="18" charset="0"/>
              </a:rPr>
            </a:br>
            <a:r>
              <a:rPr lang="en-US" sz="1800" dirty="0">
                <a:effectLst/>
                <a:latin typeface="Times New Roman" panose="02020603050405020304" pitchFamily="18" charset="0"/>
                <a:cs typeface="Times New Roman" panose="02020603050405020304" pitchFamily="18" charset="0"/>
              </a:rPr>
              <a:t>W = AB + AB’C’ + BC’  and </a:t>
            </a:r>
            <a:br>
              <a:rPr lang="en-US" sz="1800" dirty="0">
                <a:effectLst/>
                <a:latin typeface="Times New Roman" panose="02020603050405020304" pitchFamily="18" charset="0"/>
                <a:cs typeface="Times New Roman" panose="02020603050405020304" pitchFamily="18" charset="0"/>
              </a:rPr>
            </a:br>
            <a:r>
              <a:rPr lang="en-US" sz="1800" dirty="0">
                <a:effectLst/>
                <a:latin typeface="Times New Roman" panose="02020603050405020304" pitchFamily="18" charset="0"/>
                <a:cs typeface="Times New Roman" panose="02020603050405020304" pitchFamily="18" charset="0"/>
              </a:rPr>
              <a:t> X = BC + A’BC’ + ABC using Programmable Logic Array.</a:t>
            </a:r>
            <a:endParaRPr lang="en-US" sz="1800" dirty="0">
              <a:latin typeface="Times New Roman" panose="02020603050405020304" pitchFamily="18" charset="0"/>
              <a:cs typeface="Times New Roman" panose="02020603050405020304" pitchFamily="18" charset="0"/>
            </a:endParaRPr>
          </a:p>
        </p:txBody>
      </p:sp>
      <p:sp>
        <p:nvSpPr>
          <p:cNvPr id="4" name="Rectangle 3"/>
          <p:cNvSpPr/>
          <p:nvPr/>
        </p:nvSpPr>
        <p:spPr>
          <a:xfrm>
            <a:off x="1104207" y="1288473"/>
            <a:ext cx="7543800" cy="1169551"/>
          </a:xfrm>
          <a:prstGeom prst="rect">
            <a:avLst/>
          </a:prstGeom>
        </p:spPr>
        <p:txBody>
          <a:bodyPr wrap="square">
            <a:spAutoFit/>
          </a:bodyPr>
          <a:lstStyle/>
          <a:p>
            <a:pPr algn="just"/>
            <a:r>
              <a:rPr lang="en-US" sz="1400" u="sng" dirty="0">
                <a:solidFill>
                  <a:srgbClr val="000000"/>
                </a:solidFill>
                <a:latin typeface="Times New Roman" panose="02020603050405020304" pitchFamily="18" charset="0"/>
                <a:cs typeface="Times New Roman" panose="02020603050405020304" pitchFamily="18" charset="0"/>
              </a:rPr>
              <a:t>Solution:</a:t>
            </a:r>
            <a:r>
              <a:rPr lang="en-US" sz="1400" dirty="0">
                <a:solidFill>
                  <a:srgbClr val="000000"/>
                </a:solidFill>
                <a:latin typeface="Times New Roman" panose="02020603050405020304" pitchFamily="18" charset="0"/>
                <a:cs typeface="Times New Roman" panose="02020603050405020304" pitchFamily="18" charset="0"/>
              </a:rPr>
              <a:t> </a:t>
            </a:r>
          </a:p>
          <a:p>
            <a:pPr marL="285750" indent="-285750" algn="just">
              <a:buFont typeface="Arial" panose="020B0604020202020204" pitchFamily="34" charset="0"/>
              <a:buChar char="•"/>
            </a:pPr>
            <a:r>
              <a:rPr lang="en-US" sz="1400" dirty="0">
                <a:solidFill>
                  <a:srgbClr val="000000"/>
                </a:solidFill>
                <a:latin typeface="Times New Roman" panose="02020603050405020304" pitchFamily="18" charset="0"/>
                <a:cs typeface="Times New Roman" panose="02020603050405020304" pitchFamily="18" charset="0"/>
              </a:rPr>
              <a:t>There are three inputs(A, B, C) and two outputs(W, X). The complement of three inputs are obtained through NOT gates.</a:t>
            </a:r>
          </a:p>
          <a:p>
            <a:pPr marL="285750" indent="-285750" algn="just">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The given expression has six product terms.</a:t>
            </a:r>
          </a:p>
          <a:p>
            <a:pPr marL="285750" indent="-285750" algn="just">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Two OR gate arrays are used at the output to realize the </a:t>
            </a:r>
            <a:r>
              <a:rPr lang="en-US" sz="1400" dirty="0" err="1">
                <a:latin typeface="Times New Roman" panose="02020603050405020304" pitchFamily="18" charset="0"/>
                <a:cs typeface="Times New Roman" panose="02020603050405020304" pitchFamily="18" charset="0"/>
              </a:rPr>
              <a:t>the</a:t>
            </a:r>
            <a:r>
              <a:rPr lang="en-US" sz="1400" dirty="0">
                <a:latin typeface="Times New Roman" panose="02020603050405020304" pitchFamily="18" charset="0"/>
                <a:cs typeface="Times New Roman" panose="02020603050405020304" pitchFamily="18" charset="0"/>
              </a:rPr>
              <a:t> two functions. </a:t>
            </a:r>
          </a:p>
        </p:txBody>
      </p:sp>
      <p:pic>
        <p:nvPicPr>
          <p:cNvPr id="5" name="Picture 4"/>
          <p:cNvPicPr>
            <a:picLocks noChangeAspect="1"/>
          </p:cNvPicPr>
          <p:nvPr/>
        </p:nvPicPr>
        <p:blipFill>
          <a:blip r:embed="rId2"/>
          <a:stretch>
            <a:fillRect/>
          </a:stretch>
        </p:blipFill>
        <p:spPr>
          <a:xfrm>
            <a:off x="1752600" y="2417618"/>
            <a:ext cx="5867400" cy="4366827"/>
          </a:xfrm>
          <a:prstGeom prst="rect">
            <a:avLst/>
          </a:prstGeom>
        </p:spPr>
      </p:pic>
    </p:spTree>
    <p:extLst>
      <p:ext uri="{BB962C8B-B14F-4D97-AF65-F5344CB8AC3E}">
        <p14:creationId xmlns:p14="http://schemas.microsoft.com/office/powerpoint/2010/main" val="3447585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95400" y="228600"/>
            <a:ext cx="7543800" cy="1107996"/>
          </a:xfrm>
          <a:prstGeom prst="rect">
            <a:avLst/>
          </a:prstGeom>
        </p:spPr>
        <p:txBody>
          <a:bodyPr wrap="square">
            <a:spAutoFit/>
          </a:bodyPr>
          <a:lstStyle/>
          <a:p>
            <a:r>
              <a:rPr lang="en-US" b="1" u="sng" dirty="0">
                <a:latin typeface="Times New Roman" panose="02020603050405020304" pitchFamily="18" charset="0"/>
                <a:cs typeface="Times New Roman" panose="02020603050405020304" pitchFamily="18" charset="0"/>
              </a:rPr>
              <a:t>Example 2</a:t>
            </a:r>
            <a:endParaRPr lang="en-US" b="1" dirty="0">
              <a:solidFill>
                <a:srgbClr val="000000"/>
              </a:solidFill>
              <a:latin typeface="Georgia" panose="02040502050405020303" pitchFamily="18" charset="0"/>
            </a:endParaRPr>
          </a:p>
          <a:p>
            <a:r>
              <a:rPr lang="en-US" sz="1600" dirty="0">
                <a:solidFill>
                  <a:srgbClr val="000000"/>
                </a:solidFill>
                <a:latin typeface="Georgia" panose="02040502050405020303" pitchFamily="18" charset="0"/>
              </a:rPr>
              <a:t>Realize a </a:t>
            </a:r>
            <a:r>
              <a:rPr lang="en-US" sz="1600" dirty="0" err="1">
                <a:solidFill>
                  <a:srgbClr val="000000"/>
                </a:solidFill>
                <a:latin typeface="Georgia" panose="02040502050405020303" pitchFamily="18" charset="0"/>
              </a:rPr>
              <a:t>boolean</a:t>
            </a:r>
            <a:r>
              <a:rPr lang="en-US" sz="1600" dirty="0">
                <a:solidFill>
                  <a:srgbClr val="000000"/>
                </a:solidFill>
                <a:latin typeface="Georgia" panose="02040502050405020303" pitchFamily="18" charset="0"/>
              </a:rPr>
              <a:t> functions </a:t>
            </a:r>
          </a:p>
          <a:p>
            <a:r>
              <a:rPr lang="en-US" sz="1600" dirty="0">
                <a:solidFill>
                  <a:srgbClr val="000000"/>
                </a:solidFill>
                <a:latin typeface="Georgia" panose="02040502050405020303" pitchFamily="18" charset="0"/>
              </a:rPr>
              <a:t>F1(A, B, C) = ∑ m(1, 3, 6, 7) and </a:t>
            </a:r>
          </a:p>
          <a:p>
            <a:r>
              <a:rPr lang="en-US" sz="1600" dirty="0">
                <a:solidFill>
                  <a:srgbClr val="000000"/>
                </a:solidFill>
                <a:latin typeface="Georgia" panose="02040502050405020303" pitchFamily="18" charset="0"/>
              </a:rPr>
              <a:t>F2(A, B, C) = ∑ m(0, 2, 4, 5) using PLA.</a:t>
            </a:r>
            <a:endParaRPr lang="en-US" sz="1600" dirty="0"/>
          </a:p>
        </p:txBody>
      </p:sp>
      <p:sp>
        <p:nvSpPr>
          <p:cNvPr id="5" name="Rectangle 4"/>
          <p:cNvSpPr/>
          <p:nvPr/>
        </p:nvSpPr>
        <p:spPr>
          <a:xfrm>
            <a:off x="1295400" y="1752600"/>
            <a:ext cx="1063112" cy="369332"/>
          </a:xfrm>
          <a:prstGeom prst="rect">
            <a:avLst/>
          </a:prstGeom>
        </p:spPr>
        <p:txBody>
          <a:bodyPr wrap="none">
            <a:spAutoFit/>
          </a:bodyPr>
          <a:lstStyle/>
          <a:p>
            <a:r>
              <a:rPr lang="en-US" b="1" u="sng" dirty="0">
                <a:latin typeface="Times New Roman" panose="02020603050405020304" pitchFamily="18" charset="0"/>
                <a:cs typeface="Times New Roman" panose="02020603050405020304" pitchFamily="18" charset="0"/>
              </a:rPr>
              <a:t>Solution</a:t>
            </a:r>
            <a:r>
              <a:rPr lang="en-US" b="1" dirty="0">
                <a:latin typeface="Times New Roman" panose="02020603050405020304" pitchFamily="18" charset="0"/>
                <a:cs typeface="Times New Roman" panose="02020603050405020304" pitchFamily="18" charset="0"/>
              </a:rPr>
              <a:t> </a:t>
            </a:r>
            <a:endParaRPr lang="en-US" dirty="0"/>
          </a:p>
        </p:txBody>
      </p:sp>
      <p:sp>
        <p:nvSpPr>
          <p:cNvPr id="6" name="Rectangle 5"/>
          <p:cNvSpPr/>
          <p:nvPr/>
        </p:nvSpPr>
        <p:spPr>
          <a:xfrm>
            <a:off x="1295400" y="2209800"/>
            <a:ext cx="7543800" cy="584775"/>
          </a:xfrm>
          <a:prstGeom prst="rect">
            <a:avLst/>
          </a:prstGeom>
        </p:spPr>
        <p:txBody>
          <a:bodyPr wrap="square">
            <a:spAutoFit/>
          </a:bodyPr>
          <a:lstStyle/>
          <a:p>
            <a:r>
              <a:rPr lang="en-US" sz="1600" dirty="0">
                <a:solidFill>
                  <a:srgbClr val="000000"/>
                </a:solidFill>
                <a:latin typeface="Georgia" panose="02040502050405020303" pitchFamily="18" charset="0"/>
              </a:rPr>
              <a:t>To obtain the expression, the given function is implemented using </a:t>
            </a:r>
            <a:r>
              <a:rPr lang="en-US" sz="1600" dirty="0" err="1">
                <a:latin typeface="Georgia" panose="02040502050405020303" pitchFamily="18" charset="0"/>
                <a:hlinkClick r:id="rId2"/>
              </a:rPr>
              <a:t>Karnaugh</a:t>
            </a:r>
            <a:r>
              <a:rPr lang="en-US" sz="1600" dirty="0">
                <a:latin typeface="Georgia" panose="02040502050405020303" pitchFamily="18" charset="0"/>
                <a:hlinkClick r:id="rId2"/>
              </a:rPr>
              <a:t> map</a:t>
            </a:r>
            <a:r>
              <a:rPr lang="en-US" sz="1600" dirty="0">
                <a:solidFill>
                  <a:srgbClr val="000000"/>
                </a:solidFill>
                <a:latin typeface="Georgia" panose="02040502050405020303" pitchFamily="18" charset="0"/>
              </a:rPr>
              <a:t>.</a:t>
            </a:r>
            <a:endParaRPr lang="en-US" sz="1600" dirty="0"/>
          </a:p>
        </p:txBody>
      </p:sp>
      <p:pic>
        <p:nvPicPr>
          <p:cNvPr id="7" name="Picture 6"/>
          <p:cNvPicPr>
            <a:picLocks noChangeAspect="1"/>
          </p:cNvPicPr>
          <p:nvPr/>
        </p:nvPicPr>
        <p:blipFill>
          <a:blip r:embed="rId3"/>
          <a:stretch>
            <a:fillRect/>
          </a:stretch>
        </p:blipFill>
        <p:spPr>
          <a:xfrm>
            <a:off x="1295400" y="3276600"/>
            <a:ext cx="7623226" cy="2209800"/>
          </a:xfrm>
          <a:prstGeom prst="rect">
            <a:avLst/>
          </a:prstGeom>
        </p:spPr>
      </p:pic>
    </p:spTree>
    <p:extLst>
      <p:ext uri="{BB962C8B-B14F-4D97-AF65-F5344CB8AC3E}">
        <p14:creationId xmlns:p14="http://schemas.microsoft.com/office/powerpoint/2010/main" val="29281064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228600"/>
            <a:ext cx="7543800" cy="1200329"/>
          </a:xfrm>
          <a:prstGeom prst="rect">
            <a:avLst/>
          </a:prstGeom>
        </p:spPr>
        <p:txBody>
          <a:bodyPr wrap="square">
            <a:spAutoFit/>
          </a:bodyPr>
          <a:lstStyle/>
          <a:p>
            <a:pPr marL="285750" indent="-285750" algn="just">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Thus for the two obtained expressions, the PLA circuit is realized. There are three inputs(A, B, C) and two outputs(F1, F2). In the obtained expressions, there are four product terms and so four AND gate array is used. Two OR gates are used to generate the two </a:t>
            </a:r>
            <a:r>
              <a:rPr lang="en-US" dirty="0" err="1">
                <a:solidFill>
                  <a:srgbClr val="000000"/>
                </a:solidFill>
                <a:latin typeface="Times New Roman" panose="02020603050405020304" pitchFamily="18" charset="0"/>
                <a:cs typeface="Times New Roman" panose="02020603050405020304" pitchFamily="18" charset="0"/>
              </a:rPr>
              <a:t>boolean</a:t>
            </a:r>
            <a:r>
              <a:rPr lang="en-US" dirty="0">
                <a:solidFill>
                  <a:srgbClr val="000000"/>
                </a:solidFill>
                <a:latin typeface="Times New Roman" panose="02020603050405020304" pitchFamily="18" charset="0"/>
                <a:cs typeface="Times New Roman" panose="02020603050405020304" pitchFamily="18" charset="0"/>
              </a:rPr>
              <a:t> </a:t>
            </a:r>
            <a:r>
              <a:rPr lang="en-US" dirty="0" err="1">
                <a:solidFill>
                  <a:srgbClr val="000000"/>
                </a:solidFill>
                <a:latin typeface="Times New Roman" panose="02020603050405020304" pitchFamily="18" charset="0"/>
                <a:cs typeface="Times New Roman" panose="02020603050405020304" pitchFamily="18" charset="0"/>
              </a:rPr>
              <a:t>fuctions</a:t>
            </a:r>
            <a:r>
              <a:rPr lang="en-US" dirty="0">
                <a:solidFill>
                  <a:srgbClr val="000000"/>
                </a:solidFill>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stretch>
            <a:fillRect/>
          </a:stretch>
        </p:blipFill>
        <p:spPr>
          <a:xfrm>
            <a:off x="1524000" y="1899743"/>
            <a:ext cx="7010400" cy="4805857"/>
          </a:xfrm>
          <a:prstGeom prst="rect">
            <a:avLst/>
          </a:prstGeom>
        </p:spPr>
      </p:pic>
      <p:sp>
        <p:nvSpPr>
          <p:cNvPr id="6" name="Rectangle 5"/>
          <p:cNvSpPr/>
          <p:nvPr/>
        </p:nvSpPr>
        <p:spPr>
          <a:xfrm>
            <a:off x="1371600" y="1479670"/>
            <a:ext cx="7162800" cy="369332"/>
          </a:xfrm>
          <a:prstGeom prst="rect">
            <a:avLst/>
          </a:prstGeom>
        </p:spPr>
        <p:txBody>
          <a:bodyPr wrap="square">
            <a:spAutoFit/>
          </a:bodyPr>
          <a:lstStyle/>
          <a:p>
            <a:r>
              <a:rPr lang="en-US" dirty="0">
                <a:solidFill>
                  <a:srgbClr val="000000"/>
                </a:solidFill>
                <a:latin typeface="Times New Roman" panose="02020603050405020304" pitchFamily="18" charset="0"/>
                <a:cs typeface="Times New Roman" panose="02020603050405020304" pitchFamily="18" charset="0"/>
              </a:rPr>
              <a:t>The realization of the given Boolean function is drawn below.</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5858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304800"/>
            <a:ext cx="3688574" cy="369332"/>
          </a:xfrm>
          <a:prstGeom prst="rect">
            <a:avLst/>
          </a:prstGeom>
        </p:spPr>
        <p:txBody>
          <a:bodyPr wrap="none">
            <a:spAutoFit/>
          </a:bodyPr>
          <a:lstStyle/>
          <a:p>
            <a:r>
              <a:rPr lang="en-US" b="1" u="sng" dirty="0">
                <a:latin typeface="Times New Roman" panose="02020603050405020304" pitchFamily="18" charset="0"/>
                <a:ea typeface="Times New Roman" panose="02020603050405020304" pitchFamily="18" charset="0"/>
              </a:rPr>
              <a:t>Programmable Logic Arrays</a:t>
            </a:r>
            <a:r>
              <a:rPr lang="en-US" b="1" u="sng" spc="5" dirty="0">
                <a:latin typeface="Times New Roman" panose="02020603050405020304" pitchFamily="18" charset="0"/>
                <a:ea typeface="Times New Roman" panose="02020603050405020304" pitchFamily="18" charset="0"/>
              </a:rPr>
              <a:t> </a:t>
            </a:r>
            <a:r>
              <a:rPr lang="en-US" b="1" u="sng" dirty="0">
                <a:latin typeface="Times New Roman" panose="02020603050405020304" pitchFamily="18" charset="0"/>
                <a:ea typeface="Times New Roman" panose="02020603050405020304" pitchFamily="18" charset="0"/>
              </a:rPr>
              <a:t>(PLA)</a:t>
            </a:r>
            <a:endParaRPr lang="en-US" b="1" u="sng" dirty="0"/>
          </a:p>
        </p:txBody>
      </p:sp>
      <p:sp>
        <p:nvSpPr>
          <p:cNvPr id="6" name="Rectangle 5"/>
          <p:cNvSpPr/>
          <p:nvPr/>
        </p:nvSpPr>
        <p:spPr>
          <a:xfrm>
            <a:off x="1371600" y="838200"/>
            <a:ext cx="7391400" cy="1200329"/>
          </a:xfrm>
          <a:prstGeom prst="rect">
            <a:avLst/>
          </a:prstGeom>
        </p:spPr>
        <p:txBody>
          <a:bodyPr wrap="square">
            <a:spAutoFit/>
          </a:bodyPr>
          <a:lstStyle/>
          <a:p>
            <a:pPr marL="285750" indent="-285750" algn="just">
              <a:buFont typeface="Arial" panose="020B0604020202020204" pitchFamily="34" charset="0"/>
              <a:buChar char="•"/>
            </a:pPr>
            <a:r>
              <a:rPr lang="en-US" dirty="0">
                <a:latin typeface="Times New Roman" panose="02020603050405020304" pitchFamily="18" charset="0"/>
              </a:rPr>
              <a:t>In PLA the product terms of the input variables is realized by an AND array and the OR array to form the output functions. </a:t>
            </a:r>
          </a:p>
          <a:p>
            <a:pPr marL="285750" indent="-285750" algn="just">
              <a:buFont typeface="Arial" panose="020B0604020202020204" pitchFamily="34" charset="0"/>
              <a:buChar char="•"/>
            </a:pPr>
            <a:r>
              <a:rPr lang="en-US" dirty="0">
                <a:latin typeface="Times New Roman" panose="02020603050405020304" pitchFamily="18" charset="0"/>
              </a:rPr>
              <a:t>Hence, a PLA implements a sum-of-products expression.</a:t>
            </a:r>
          </a:p>
          <a:p>
            <a:pPr marL="285750" indent="-285750" algn="just">
              <a:buFont typeface="Arial" panose="020B0604020202020204" pitchFamily="34" charset="0"/>
              <a:buChar char="•"/>
            </a:pPr>
            <a:r>
              <a:rPr lang="en-US" dirty="0">
                <a:latin typeface="Times New Roman" panose="02020603050405020304" pitchFamily="18" charset="0"/>
              </a:rPr>
              <a:t>PLA has “n” input lines and “m” output lines.</a:t>
            </a:r>
            <a:endParaRPr lang="en-US" dirty="0"/>
          </a:p>
        </p:txBody>
      </p:sp>
      <p:pic>
        <p:nvPicPr>
          <p:cNvPr id="7" name="image54.png"/>
          <p:cNvPicPr/>
          <p:nvPr/>
        </p:nvPicPr>
        <p:blipFill>
          <a:blip r:embed="rId2" cstate="print"/>
          <a:stretch>
            <a:fillRect/>
          </a:stretch>
        </p:blipFill>
        <p:spPr>
          <a:xfrm>
            <a:off x="1600200" y="2590800"/>
            <a:ext cx="5334000" cy="2667000"/>
          </a:xfrm>
          <a:prstGeom prst="rect">
            <a:avLst/>
          </a:prstGeom>
        </p:spPr>
      </p:pic>
      <p:sp>
        <p:nvSpPr>
          <p:cNvPr id="8" name="Rectangle 7"/>
          <p:cNvSpPr/>
          <p:nvPr/>
        </p:nvSpPr>
        <p:spPr>
          <a:xfrm>
            <a:off x="3962400" y="5717738"/>
            <a:ext cx="1941622"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Fig: PLA Structure</a:t>
            </a:r>
            <a:endParaRPr lang="en-US" dirty="0"/>
          </a:p>
        </p:txBody>
      </p:sp>
    </p:spTree>
    <p:extLst>
      <p:ext uri="{BB962C8B-B14F-4D97-AF65-F5344CB8AC3E}">
        <p14:creationId xmlns:p14="http://schemas.microsoft.com/office/powerpoint/2010/main" val="25699688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228600"/>
            <a:ext cx="7467600" cy="1128514"/>
          </a:xfrm>
          <a:prstGeom prst="rect">
            <a:avLst/>
          </a:prstGeom>
        </p:spPr>
        <p:txBody>
          <a:bodyPr wrap="square">
            <a:spAutoFit/>
          </a:bodyPr>
          <a:lstStyle/>
          <a:p>
            <a:pPr marL="521335" marR="0">
              <a:spcBef>
                <a:spcPts val="80"/>
              </a:spcBef>
              <a:spcAft>
                <a:spcPts val="0"/>
              </a:spcAft>
            </a:pPr>
            <a:r>
              <a:rPr lang="en-US" b="1" i="1" dirty="0">
                <a:latin typeface="Times New Roman" panose="02020603050405020304" pitchFamily="18" charset="0"/>
                <a:ea typeface="Times New Roman" panose="02020603050405020304" pitchFamily="18" charset="0"/>
              </a:rPr>
              <a:t>Example: </a:t>
            </a:r>
            <a:r>
              <a:rPr lang="en-US" i="1" dirty="0">
                <a:latin typeface="Times New Roman" panose="02020603050405020304" pitchFamily="18" charset="0"/>
                <a:ea typeface="Times New Roman" panose="02020603050405020304" pitchFamily="18" charset="0"/>
              </a:rPr>
              <a:t>Realize the following functions using PLA</a:t>
            </a:r>
            <a:endParaRPr lang="en-US" sz="1600" dirty="0">
              <a:latin typeface="Times New Roman" panose="02020603050405020304" pitchFamily="18" charset="0"/>
              <a:ea typeface="Times New Roman" panose="02020603050405020304" pitchFamily="18" charset="0"/>
            </a:endParaRPr>
          </a:p>
          <a:p>
            <a:pPr marL="225425" marR="0" algn="ctr">
              <a:spcBef>
                <a:spcPts val="755"/>
              </a:spcBef>
              <a:spcAft>
                <a:spcPts val="0"/>
              </a:spcAft>
              <a:tabLst>
                <a:tab pos="2518410" algn="l"/>
              </a:tabLst>
            </a:pPr>
            <a:r>
              <a:rPr lang="en-US" b="1" i="1" spc="-20" dirty="0">
                <a:latin typeface="Times New Roman" panose="02020603050405020304" pitchFamily="18" charset="0"/>
                <a:ea typeface="Times New Roman" panose="02020603050405020304" pitchFamily="18" charset="0"/>
              </a:rPr>
              <a:t>F0 </a:t>
            </a:r>
            <a:r>
              <a:rPr lang="en-US" b="1" i="1" dirty="0">
                <a:latin typeface="Times New Roman" panose="02020603050405020304" pitchFamily="18" charset="0"/>
                <a:ea typeface="Times New Roman" panose="02020603050405020304" pitchFamily="18" charset="0"/>
              </a:rPr>
              <a:t>= ∑m (0, </a:t>
            </a:r>
            <a:r>
              <a:rPr lang="en-US" b="1" i="1" spc="-15" dirty="0">
                <a:latin typeface="Times New Roman" panose="02020603050405020304" pitchFamily="18" charset="0"/>
                <a:ea typeface="Times New Roman" panose="02020603050405020304" pitchFamily="18" charset="0"/>
              </a:rPr>
              <a:t>1, 4, 6) </a:t>
            </a:r>
            <a:r>
              <a:rPr lang="en-US" b="1" i="1" dirty="0">
                <a:latin typeface="Times New Roman" panose="02020603050405020304" pitchFamily="18" charset="0"/>
                <a:ea typeface="Times New Roman" panose="02020603050405020304" pitchFamily="18" charset="0"/>
              </a:rPr>
              <a:t>= A’B’</a:t>
            </a:r>
            <a:r>
              <a:rPr lang="en-US" b="1" i="1" spc="155" dirty="0">
                <a:latin typeface="Times New Roman" panose="02020603050405020304" pitchFamily="18" charset="0"/>
                <a:ea typeface="Times New Roman" panose="02020603050405020304" pitchFamily="18" charset="0"/>
              </a:rPr>
              <a:t> </a:t>
            </a:r>
            <a:r>
              <a:rPr lang="en-US" b="1" i="1" dirty="0">
                <a:latin typeface="Times New Roman" panose="02020603050405020304" pitchFamily="18" charset="0"/>
                <a:ea typeface="Times New Roman" panose="02020603050405020304" pitchFamily="18" charset="0"/>
              </a:rPr>
              <a:t>+</a:t>
            </a:r>
            <a:r>
              <a:rPr lang="en-US" b="1" i="1" spc="-5" dirty="0">
                <a:latin typeface="Times New Roman" panose="02020603050405020304" pitchFamily="18" charset="0"/>
                <a:ea typeface="Times New Roman" panose="02020603050405020304" pitchFamily="18" charset="0"/>
              </a:rPr>
              <a:t> </a:t>
            </a:r>
            <a:r>
              <a:rPr lang="en-US" b="1" i="1" dirty="0">
                <a:latin typeface="Times New Roman" panose="02020603050405020304" pitchFamily="18" charset="0"/>
                <a:ea typeface="Times New Roman" panose="02020603050405020304" pitchFamily="18" charset="0"/>
              </a:rPr>
              <a:t>AC’	</a:t>
            </a:r>
            <a:r>
              <a:rPr lang="en-US" b="1" i="1" spc="-20" dirty="0">
                <a:latin typeface="Times New Roman" panose="02020603050405020304" pitchFamily="18" charset="0"/>
                <a:ea typeface="Times New Roman" panose="02020603050405020304" pitchFamily="18" charset="0"/>
              </a:rPr>
              <a:t>F1 </a:t>
            </a:r>
            <a:r>
              <a:rPr lang="en-US" b="1" i="1" dirty="0">
                <a:latin typeface="Times New Roman" panose="02020603050405020304" pitchFamily="18" charset="0"/>
                <a:ea typeface="Times New Roman" panose="02020603050405020304" pitchFamily="18" charset="0"/>
              </a:rPr>
              <a:t>= ∑m (2, </a:t>
            </a:r>
            <a:r>
              <a:rPr lang="en-US" b="1" i="1" spc="-15" dirty="0">
                <a:latin typeface="Times New Roman" panose="02020603050405020304" pitchFamily="18" charset="0"/>
                <a:ea typeface="Times New Roman" panose="02020603050405020304" pitchFamily="18" charset="0"/>
              </a:rPr>
              <a:t>3, 4, 6, </a:t>
            </a:r>
            <a:r>
              <a:rPr lang="en-US" b="1" i="1" dirty="0">
                <a:latin typeface="Times New Roman" panose="02020603050405020304" pitchFamily="18" charset="0"/>
                <a:ea typeface="Times New Roman" panose="02020603050405020304" pitchFamily="18" charset="0"/>
              </a:rPr>
              <a:t>7) = B +</a:t>
            </a:r>
            <a:r>
              <a:rPr lang="en-US" b="1" i="1" spc="90" dirty="0">
                <a:latin typeface="Times New Roman" panose="02020603050405020304" pitchFamily="18" charset="0"/>
                <a:ea typeface="Times New Roman" panose="02020603050405020304" pitchFamily="18" charset="0"/>
              </a:rPr>
              <a:t> </a:t>
            </a:r>
            <a:r>
              <a:rPr lang="en-US" b="1" i="1" dirty="0">
                <a:latin typeface="Times New Roman" panose="02020603050405020304" pitchFamily="18" charset="0"/>
                <a:ea typeface="Times New Roman" panose="02020603050405020304" pitchFamily="18" charset="0"/>
              </a:rPr>
              <a:t>AC’</a:t>
            </a:r>
            <a:endParaRPr lang="en-US" sz="1600" b="1" dirty="0">
              <a:latin typeface="Times New Roman" panose="02020603050405020304" pitchFamily="18" charset="0"/>
              <a:ea typeface="Times New Roman" panose="02020603050405020304" pitchFamily="18" charset="0"/>
            </a:endParaRPr>
          </a:p>
          <a:p>
            <a:pPr marL="225425" marR="0" algn="ctr">
              <a:spcBef>
                <a:spcPts val="785"/>
              </a:spcBef>
              <a:spcAft>
                <a:spcPts val="0"/>
              </a:spcAft>
              <a:tabLst>
                <a:tab pos="2517775" algn="l"/>
              </a:tabLst>
            </a:pPr>
            <a:r>
              <a:rPr lang="en-US" b="1" i="1" spc="-20" dirty="0">
                <a:latin typeface="Times New Roman" panose="02020603050405020304" pitchFamily="18" charset="0"/>
                <a:ea typeface="Times New Roman" panose="02020603050405020304" pitchFamily="18" charset="0"/>
              </a:rPr>
              <a:t>F2 </a:t>
            </a:r>
            <a:r>
              <a:rPr lang="en-US" b="1" i="1" dirty="0">
                <a:latin typeface="Times New Roman" panose="02020603050405020304" pitchFamily="18" charset="0"/>
                <a:ea typeface="Times New Roman" panose="02020603050405020304" pitchFamily="18" charset="0"/>
              </a:rPr>
              <a:t>= ∑m (0, </a:t>
            </a:r>
            <a:r>
              <a:rPr lang="en-US" b="1" i="1" spc="-15" dirty="0">
                <a:latin typeface="Times New Roman" panose="02020603050405020304" pitchFamily="18" charset="0"/>
                <a:ea typeface="Times New Roman" panose="02020603050405020304" pitchFamily="18" charset="0"/>
              </a:rPr>
              <a:t>1, 2, 6) </a:t>
            </a:r>
            <a:r>
              <a:rPr lang="en-US" b="1" i="1" dirty="0">
                <a:latin typeface="Times New Roman" panose="02020603050405020304" pitchFamily="18" charset="0"/>
                <a:ea typeface="Times New Roman" panose="02020603050405020304" pitchFamily="18" charset="0"/>
              </a:rPr>
              <a:t>= A’B’</a:t>
            </a:r>
            <a:r>
              <a:rPr lang="en-US" b="1" i="1" spc="155" dirty="0">
                <a:latin typeface="Times New Roman" panose="02020603050405020304" pitchFamily="18" charset="0"/>
                <a:ea typeface="Times New Roman" panose="02020603050405020304" pitchFamily="18" charset="0"/>
              </a:rPr>
              <a:t> </a:t>
            </a:r>
            <a:r>
              <a:rPr lang="en-US" b="1" i="1" dirty="0">
                <a:latin typeface="Times New Roman" panose="02020603050405020304" pitchFamily="18" charset="0"/>
                <a:ea typeface="Times New Roman" panose="02020603050405020304" pitchFamily="18" charset="0"/>
              </a:rPr>
              <a:t>+</a:t>
            </a:r>
            <a:r>
              <a:rPr lang="en-US" b="1" i="1" spc="-5" dirty="0">
                <a:latin typeface="Times New Roman" panose="02020603050405020304" pitchFamily="18" charset="0"/>
                <a:ea typeface="Times New Roman" panose="02020603050405020304" pitchFamily="18" charset="0"/>
              </a:rPr>
              <a:t> </a:t>
            </a:r>
            <a:r>
              <a:rPr lang="en-US" b="1" i="1" dirty="0">
                <a:latin typeface="Times New Roman" panose="02020603050405020304" pitchFamily="18" charset="0"/>
                <a:ea typeface="Times New Roman" panose="02020603050405020304" pitchFamily="18" charset="0"/>
              </a:rPr>
              <a:t>BC’	</a:t>
            </a:r>
            <a:r>
              <a:rPr lang="en-US" b="1" i="1" spc="-20" dirty="0">
                <a:latin typeface="Times New Roman" panose="02020603050405020304" pitchFamily="18" charset="0"/>
                <a:ea typeface="Times New Roman" panose="02020603050405020304" pitchFamily="18" charset="0"/>
              </a:rPr>
              <a:t>F3 </a:t>
            </a:r>
            <a:r>
              <a:rPr lang="en-US" b="1" i="1" dirty="0">
                <a:latin typeface="Times New Roman" panose="02020603050405020304" pitchFamily="18" charset="0"/>
                <a:ea typeface="Times New Roman" panose="02020603050405020304" pitchFamily="18" charset="0"/>
              </a:rPr>
              <a:t>= ∑m (2, </a:t>
            </a:r>
            <a:r>
              <a:rPr lang="en-US" b="1" i="1" spc="-15" dirty="0">
                <a:latin typeface="Times New Roman" panose="02020603050405020304" pitchFamily="18" charset="0"/>
                <a:ea typeface="Times New Roman" panose="02020603050405020304" pitchFamily="18" charset="0"/>
              </a:rPr>
              <a:t>3, 5, 6, </a:t>
            </a:r>
            <a:r>
              <a:rPr lang="en-US" b="1" i="1" dirty="0">
                <a:latin typeface="Times New Roman" panose="02020603050405020304" pitchFamily="18" charset="0"/>
                <a:ea typeface="Times New Roman" panose="02020603050405020304" pitchFamily="18" charset="0"/>
              </a:rPr>
              <a:t>7) = AC +</a:t>
            </a:r>
            <a:r>
              <a:rPr lang="en-US" b="1" i="1" spc="110" dirty="0">
                <a:latin typeface="Times New Roman" panose="02020603050405020304" pitchFamily="18" charset="0"/>
                <a:ea typeface="Times New Roman" panose="02020603050405020304" pitchFamily="18" charset="0"/>
              </a:rPr>
              <a:t> </a:t>
            </a:r>
            <a:r>
              <a:rPr lang="en-US" b="1" i="1" dirty="0">
                <a:latin typeface="Times New Roman" panose="02020603050405020304" pitchFamily="18" charset="0"/>
                <a:ea typeface="Times New Roman" panose="02020603050405020304" pitchFamily="18" charset="0"/>
              </a:rPr>
              <a:t>B</a:t>
            </a:r>
            <a:endParaRPr lang="en-US" sz="1600" b="1" dirty="0">
              <a:effectLst/>
              <a:latin typeface="Times New Roman" panose="02020603050405020304" pitchFamily="18" charset="0"/>
              <a:ea typeface="Times New Roman" panose="02020603050405020304" pitchFamily="18" charset="0"/>
            </a:endParaRPr>
          </a:p>
        </p:txBody>
      </p:sp>
      <p:pic>
        <p:nvPicPr>
          <p:cNvPr id="5" name="image56.png"/>
          <p:cNvPicPr/>
          <p:nvPr/>
        </p:nvPicPr>
        <p:blipFill>
          <a:blip r:embed="rId2" cstate="print"/>
          <a:stretch>
            <a:fillRect/>
          </a:stretch>
        </p:blipFill>
        <p:spPr>
          <a:xfrm>
            <a:off x="1447800" y="2209800"/>
            <a:ext cx="6705600" cy="3962400"/>
          </a:xfrm>
          <a:prstGeom prst="rect">
            <a:avLst/>
          </a:prstGeom>
        </p:spPr>
      </p:pic>
      <p:sp>
        <p:nvSpPr>
          <p:cNvPr id="6" name="Rectangle 5"/>
          <p:cNvSpPr/>
          <p:nvPr/>
        </p:nvSpPr>
        <p:spPr>
          <a:xfrm>
            <a:off x="1371600" y="1414125"/>
            <a:ext cx="1005403" cy="369332"/>
          </a:xfrm>
          <a:prstGeom prst="rect">
            <a:avLst/>
          </a:prstGeom>
        </p:spPr>
        <p:txBody>
          <a:bodyPr wrap="none">
            <a:spAutoFit/>
          </a:bodyPr>
          <a:lstStyle/>
          <a:p>
            <a:r>
              <a:rPr lang="en-US" b="1" i="1" u="sng" dirty="0">
                <a:latin typeface="Times New Roman" panose="02020603050405020304" pitchFamily="18" charset="0"/>
              </a:rPr>
              <a:t>Solution</a:t>
            </a:r>
            <a:endParaRPr lang="en-US" i="1" u="sng" dirty="0"/>
          </a:p>
        </p:txBody>
      </p:sp>
    </p:spTree>
    <p:extLst>
      <p:ext uri="{BB962C8B-B14F-4D97-AF65-F5344CB8AC3E}">
        <p14:creationId xmlns:p14="http://schemas.microsoft.com/office/powerpoint/2010/main" val="5603706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2273" y="1143000"/>
            <a:ext cx="3957174" cy="400110"/>
          </a:xfrm>
          <a:prstGeom prst="rect">
            <a:avLst/>
          </a:prstGeom>
        </p:spPr>
        <p:txBody>
          <a:bodyPr wrap="none">
            <a:spAutoFit/>
          </a:bodyPr>
          <a:lstStyle/>
          <a:p>
            <a:r>
              <a:rPr lang="en-US" sz="2000" b="1" u="sng" dirty="0">
                <a:latin typeface="Times New Roman" panose="02020603050405020304" pitchFamily="18" charset="0"/>
              </a:rPr>
              <a:t>Programmable Array Logic (PAL)</a:t>
            </a:r>
            <a:endParaRPr lang="en-US" sz="2000" u="sng" dirty="0"/>
          </a:p>
        </p:txBody>
      </p:sp>
      <p:sp>
        <p:nvSpPr>
          <p:cNvPr id="6" name="Rectangle 5"/>
          <p:cNvSpPr/>
          <p:nvPr/>
        </p:nvSpPr>
        <p:spPr>
          <a:xfrm>
            <a:off x="1524000" y="1734979"/>
            <a:ext cx="7239000" cy="646331"/>
          </a:xfrm>
          <a:prstGeom prst="rect">
            <a:avLst/>
          </a:prstGeom>
        </p:spPr>
        <p:txBody>
          <a:bodyPr wrap="square">
            <a:spAutoFit/>
          </a:bodyPr>
          <a:lstStyle/>
          <a:p>
            <a:pPr algn="just"/>
            <a:r>
              <a:rPr lang="en-US" dirty="0">
                <a:latin typeface="Times New Roman" panose="02020603050405020304" pitchFamily="18" charset="0"/>
              </a:rPr>
              <a:t>A  </a:t>
            </a:r>
            <a:r>
              <a:rPr lang="en-US" i="1" dirty="0">
                <a:latin typeface="Times New Roman" panose="02020603050405020304" pitchFamily="18" charset="0"/>
              </a:rPr>
              <a:t>PAL </a:t>
            </a:r>
            <a:r>
              <a:rPr lang="en-US" dirty="0">
                <a:latin typeface="Times New Roman" panose="02020603050405020304" pitchFamily="18" charset="0"/>
              </a:rPr>
              <a:t>is a programmable logic array (PLA) in which the AND array is programmable and the OR array is fixed.</a:t>
            </a:r>
            <a:endParaRPr lang="en-US" dirty="0"/>
          </a:p>
        </p:txBody>
      </p:sp>
      <p:pic>
        <p:nvPicPr>
          <p:cNvPr id="7" name="image62.jpeg"/>
          <p:cNvPicPr/>
          <p:nvPr/>
        </p:nvPicPr>
        <p:blipFill>
          <a:blip r:embed="rId2" cstate="print"/>
          <a:stretch>
            <a:fillRect/>
          </a:stretch>
        </p:blipFill>
        <p:spPr>
          <a:xfrm>
            <a:off x="1309255" y="3848449"/>
            <a:ext cx="7529945" cy="2847715"/>
          </a:xfrm>
          <a:prstGeom prst="rect">
            <a:avLst/>
          </a:prstGeom>
        </p:spPr>
      </p:pic>
      <p:sp>
        <p:nvSpPr>
          <p:cNvPr id="8" name="Rectangle 7"/>
          <p:cNvSpPr/>
          <p:nvPr/>
        </p:nvSpPr>
        <p:spPr>
          <a:xfrm>
            <a:off x="1309255" y="2514715"/>
            <a:ext cx="7543800" cy="1200329"/>
          </a:xfrm>
          <a:prstGeom prst="rect">
            <a:avLst/>
          </a:prstGeom>
        </p:spPr>
        <p:txBody>
          <a:bodyPr wrap="square">
            <a:spAutoFit/>
          </a:bodyPr>
          <a:lstStyle/>
          <a:p>
            <a:pPr algn="just"/>
            <a:r>
              <a:rPr lang="en-US" dirty="0">
                <a:latin typeface="Times New Roman" panose="02020603050405020304" pitchFamily="18" charset="0"/>
              </a:rPr>
              <a:t>Consider the PAL segment of the following Figure (a), used to realize the function </a:t>
            </a:r>
            <a:r>
              <a:rPr lang="en-US" dirty="0">
                <a:latin typeface="Cambria Math" panose="02040503050406030204" pitchFamily="18" charset="0"/>
              </a:rPr>
              <a:t>𝐼</a:t>
            </a:r>
            <a:r>
              <a:rPr lang="en-US" sz="1050" dirty="0">
                <a:latin typeface="Cambria Math" panose="02040503050406030204" pitchFamily="18" charset="0"/>
              </a:rPr>
              <a:t>1</a:t>
            </a:r>
            <a:r>
              <a:rPr lang="en-US" dirty="0">
                <a:latin typeface="Cambria Math" panose="02040503050406030204" pitchFamily="18" charset="0"/>
              </a:rPr>
              <a:t>𝐼′</a:t>
            </a:r>
            <a:r>
              <a:rPr lang="en-US" sz="1050" dirty="0">
                <a:latin typeface="Cambria Math" panose="02040503050406030204" pitchFamily="18" charset="0"/>
              </a:rPr>
              <a:t>2 </a:t>
            </a:r>
            <a:r>
              <a:rPr lang="en-US" dirty="0">
                <a:latin typeface="Cambria Math" panose="02040503050406030204" pitchFamily="18" charset="0"/>
              </a:rPr>
              <a:t>+ 𝐼′</a:t>
            </a:r>
            <a:r>
              <a:rPr lang="en-US" sz="1050" dirty="0">
                <a:latin typeface="Cambria Math" panose="02040503050406030204" pitchFamily="18" charset="0"/>
              </a:rPr>
              <a:t>1</a:t>
            </a:r>
            <a:r>
              <a:rPr lang="en-US" dirty="0">
                <a:latin typeface="Cambria Math" panose="02040503050406030204" pitchFamily="18" charset="0"/>
              </a:rPr>
              <a:t>𝐼</a:t>
            </a:r>
            <a:r>
              <a:rPr lang="en-US" sz="1050" dirty="0">
                <a:latin typeface="Cambria Math" panose="02040503050406030204" pitchFamily="18" charset="0"/>
              </a:rPr>
              <a:t>2</a:t>
            </a:r>
            <a:r>
              <a:rPr lang="en-US" dirty="0">
                <a:latin typeface="Times New Roman" panose="02020603050405020304" pitchFamily="18" charset="0"/>
              </a:rPr>
              <a:t>. The X’s in the following Figure (b) indicate that </a:t>
            </a:r>
            <a:r>
              <a:rPr lang="en-US" dirty="0">
                <a:latin typeface="Cambria Math" panose="02040503050406030204" pitchFamily="18" charset="0"/>
              </a:rPr>
              <a:t>𝐼</a:t>
            </a:r>
            <a:r>
              <a:rPr lang="en-US" sz="1050" dirty="0">
                <a:latin typeface="Cambria Math" panose="02040503050406030204" pitchFamily="18" charset="0"/>
              </a:rPr>
              <a:t>1 </a:t>
            </a:r>
            <a:r>
              <a:rPr lang="en-US" dirty="0">
                <a:latin typeface="Cambria Math" panose="02040503050406030204" pitchFamily="18" charset="0"/>
              </a:rPr>
              <a:t>𝑎𝑛𝑑 𝐼′</a:t>
            </a:r>
            <a:r>
              <a:rPr lang="en-US" sz="1050" dirty="0">
                <a:latin typeface="Cambria Math" panose="02040503050406030204" pitchFamily="18" charset="0"/>
              </a:rPr>
              <a:t>2 </a:t>
            </a:r>
            <a:r>
              <a:rPr lang="en-US" dirty="0">
                <a:latin typeface="Times New Roman" panose="02020603050405020304" pitchFamily="18" charset="0"/>
              </a:rPr>
              <a:t>lines are connected to the first AND gate, and The </a:t>
            </a:r>
            <a:r>
              <a:rPr lang="en-US" dirty="0">
                <a:latin typeface="Cambria Math" panose="02040503050406030204" pitchFamily="18" charset="0"/>
              </a:rPr>
              <a:t>𝐼′</a:t>
            </a:r>
            <a:r>
              <a:rPr lang="en-US" sz="1050" dirty="0">
                <a:latin typeface="Cambria Math" panose="02040503050406030204" pitchFamily="18" charset="0"/>
              </a:rPr>
              <a:t>1</a:t>
            </a:r>
            <a:r>
              <a:rPr lang="en-US" dirty="0">
                <a:latin typeface="Cambria Math" panose="02040503050406030204" pitchFamily="18" charset="0"/>
              </a:rPr>
              <a:t>𝑎𝑛𝑑 𝐼</a:t>
            </a:r>
            <a:r>
              <a:rPr lang="en-US" sz="1050" dirty="0">
                <a:latin typeface="Cambria Math" panose="02040503050406030204" pitchFamily="18" charset="0"/>
              </a:rPr>
              <a:t>2 </a:t>
            </a:r>
            <a:r>
              <a:rPr lang="en-US" dirty="0">
                <a:latin typeface="Times New Roman" panose="02020603050405020304" pitchFamily="18" charset="0"/>
              </a:rPr>
              <a:t>lines are connected to the other gate.</a:t>
            </a:r>
            <a:endParaRPr lang="en-US" dirty="0"/>
          </a:p>
        </p:txBody>
      </p:sp>
    </p:spTree>
    <p:extLst>
      <p:ext uri="{BB962C8B-B14F-4D97-AF65-F5344CB8AC3E}">
        <p14:creationId xmlns:p14="http://schemas.microsoft.com/office/powerpoint/2010/main" val="24264890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48398" y="1286217"/>
            <a:ext cx="7438402" cy="4082732"/>
          </a:xfrm>
          <a:prstGeom prst="rect">
            <a:avLst/>
          </a:prstGeom>
        </p:spPr>
      </p:pic>
      <p:sp>
        <p:nvSpPr>
          <p:cNvPr id="5" name="Rectangle 4"/>
          <p:cNvSpPr/>
          <p:nvPr/>
        </p:nvSpPr>
        <p:spPr>
          <a:xfrm>
            <a:off x="1248398" y="152400"/>
            <a:ext cx="1947969" cy="369332"/>
          </a:xfrm>
          <a:prstGeom prst="rect">
            <a:avLst/>
          </a:prstGeom>
        </p:spPr>
        <p:txBody>
          <a:bodyPr wrap="none">
            <a:spAutoFit/>
          </a:bodyPr>
          <a:lstStyle/>
          <a:p>
            <a:r>
              <a:rPr lang="en-US" b="1" u="sng" dirty="0">
                <a:latin typeface="Times New Roman" panose="02020603050405020304" pitchFamily="18" charset="0"/>
              </a:rPr>
              <a:t>4 to 1 Multiplexer</a:t>
            </a:r>
            <a:endParaRPr lang="en-US" u="sng" dirty="0"/>
          </a:p>
        </p:txBody>
      </p:sp>
      <p:sp>
        <p:nvSpPr>
          <p:cNvPr id="6" name="Rectangle 5"/>
          <p:cNvSpPr/>
          <p:nvPr/>
        </p:nvSpPr>
        <p:spPr>
          <a:xfrm>
            <a:off x="1248398" y="542514"/>
            <a:ext cx="7514602" cy="646331"/>
          </a:xfrm>
          <a:prstGeom prst="rect">
            <a:avLst/>
          </a:prstGeom>
        </p:spPr>
        <p:txBody>
          <a:bodyPr wrap="square">
            <a:spAutoFit/>
          </a:bodyPr>
          <a:lstStyle/>
          <a:p>
            <a:pPr algn="just"/>
            <a:r>
              <a:rPr lang="en-US" dirty="0">
                <a:solidFill>
                  <a:srgbClr val="000000"/>
                </a:solidFill>
                <a:latin typeface="Times New Roman" panose="02020603050405020304" pitchFamily="18" charset="0"/>
                <a:cs typeface="Times New Roman" panose="02020603050405020304" pitchFamily="18" charset="0"/>
              </a:rPr>
              <a:t>For 4 to 1 multiplexer, 4 data inputs, 2 selection lines and 1 output is needed. The block diagram and circuit diagram is shown below.</a:t>
            </a:r>
            <a:endParaRPr lang="en-US" dirty="0">
              <a:latin typeface="Times New Roman" panose="02020603050405020304" pitchFamily="18" charset="0"/>
              <a:cs typeface="Times New Roman" panose="02020603050405020304" pitchFamily="18" charset="0"/>
            </a:endParaRPr>
          </a:p>
        </p:txBody>
      </p:sp>
      <p:sp>
        <p:nvSpPr>
          <p:cNvPr id="8" name="AutoShape 2" descr="\[ Y = D_0\overline{S_1}\overline{S_0} \]"/>
          <p:cNvSpPr>
            <a:spLocks noChangeAspect="1" noChangeArrowheads="1"/>
          </p:cNvSpPr>
          <p:nvPr/>
        </p:nvSpPr>
        <p:spPr bwMode="auto">
          <a:xfrm>
            <a:off x="39688" y="-7938"/>
            <a:ext cx="933450" cy="1714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248398" y="5222615"/>
            <a:ext cx="7514602" cy="1754326"/>
          </a:xfrm>
          <a:prstGeom prst="rect">
            <a:avLst/>
          </a:prstGeom>
        </p:spPr>
        <p:txBody>
          <a:bodyPr wrap="square">
            <a:spAutoFit/>
          </a:bodyPr>
          <a:lstStyle/>
          <a:p>
            <a:pPr marL="285750" indent="-285750">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For selection inputs, A= 0, B=0, first </a:t>
            </a:r>
            <a:r>
              <a:rPr lang="en-US" dirty="0">
                <a:latin typeface="Times New Roman" panose="02020603050405020304" pitchFamily="18" charset="0"/>
                <a:cs typeface="Times New Roman" panose="02020603050405020304" pitchFamily="18" charset="0"/>
                <a:hlinkClick r:id="rId3"/>
              </a:rPr>
              <a:t>AND gate</a:t>
            </a:r>
            <a:r>
              <a:rPr lang="en-US" dirty="0">
                <a:solidFill>
                  <a:srgbClr val="000000"/>
                </a:solidFill>
                <a:latin typeface="Times New Roman" panose="02020603050405020304" pitchFamily="18" charset="0"/>
                <a:cs typeface="Times New Roman" panose="02020603050405020304" pitchFamily="18" charset="0"/>
              </a:rPr>
              <a:t> alone is enabled and the output produced is </a:t>
            </a:r>
          </a:p>
          <a:p>
            <a:endParaRPr lang="en-US" dirty="0">
              <a:solidFill>
                <a:srgbClr val="00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For selection inputs, A= 0, B=1, second </a:t>
            </a:r>
            <a:r>
              <a:rPr lang="en-US" dirty="0">
                <a:latin typeface="Times New Roman" panose="02020603050405020304" pitchFamily="18" charset="0"/>
                <a:cs typeface="Times New Roman" panose="02020603050405020304" pitchFamily="18" charset="0"/>
                <a:hlinkClick r:id="rId3"/>
              </a:rPr>
              <a:t>AND gate</a:t>
            </a:r>
            <a:r>
              <a:rPr lang="en-US" dirty="0">
                <a:solidFill>
                  <a:srgbClr val="000000"/>
                </a:solidFill>
                <a:latin typeface="Times New Roman" panose="02020603050405020304" pitchFamily="18" charset="0"/>
                <a:cs typeface="Times New Roman" panose="02020603050405020304" pitchFamily="18" charset="0"/>
              </a:rPr>
              <a:t> alone is enabled and the output produced is </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4"/>
          <a:stretch>
            <a:fillRect/>
          </a:stretch>
        </p:blipFill>
        <p:spPr>
          <a:xfrm>
            <a:off x="3605023" y="5511122"/>
            <a:ext cx="1362576" cy="441215"/>
          </a:xfrm>
          <a:prstGeom prst="rect">
            <a:avLst/>
          </a:prstGeom>
        </p:spPr>
      </p:pic>
      <p:pic>
        <p:nvPicPr>
          <p:cNvPr id="11" name="Picture 10"/>
          <p:cNvPicPr>
            <a:picLocks noChangeAspect="1"/>
          </p:cNvPicPr>
          <p:nvPr/>
        </p:nvPicPr>
        <p:blipFill>
          <a:blip r:embed="rId5"/>
          <a:stretch>
            <a:fillRect/>
          </a:stretch>
        </p:blipFill>
        <p:spPr>
          <a:xfrm>
            <a:off x="3591047" y="6400800"/>
            <a:ext cx="1268459" cy="443345"/>
          </a:xfrm>
          <a:prstGeom prst="rect">
            <a:avLst/>
          </a:prstGeom>
        </p:spPr>
      </p:pic>
    </p:spTree>
    <p:extLst>
      <p:ext uri="{BB962C8B-B14F-4D97-AF65-F5344CB8AC3E}">
        <p14:creationId xmlns:p14="http://schemas.microsoft.com/office/powerpoint/2010/main" val="458304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152400"/>
            <a:ext cx="7543800" cy="1754326"/>
          </a:xfrm>
          <a:prstGeom prst="rect">
            <a:avLst/>
          </a:prstGeom>
        </p:spPr>
        <p:txBody>
          <a:bodyPr wrap="square">
            <a:spAutoFit/>
          </a:bodyPr>
          <a:lstStyle/>
          <a:p>
            <a:pPr marL="285750" indent="-285750">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For selection inputs, A= 1, B=0, third </a:t>
            </a:r>
            <a:r>
              <a:rPr lang="en-US" dirty="0">
                <a:latin typeface="Times New Roman" panose="02020603050405020304" pitchFamily="18" charset="0"/>
                <a:cs typeface="Times New Roman" panose="02020603050405020304" pitchFamily="18" charset="0"/>
                <a:hlinkClick r:id="rId2"/>
              </a:rPr>
              <a:t>AND gate</a:t>
            </a:r>
            <a:r>
              <a:rPr lang="en-US" dirty="0">
                <a:solidFill>
                  <a:srgbClr val="000000"/>
                </a:solidFill>
                <a:latin typeface="Times New Roman" panose="02020603050405020304" pitchFamily="18" charset="0"/>
                <a:cs typeface="Times New Roman" panose="02020603050405020304" pitchFamily="18" charset="0"/>
              </a:rPr>
              <a:t> alone is enabled and the output produced is </a:t>
            </a:r>
          </a:p>
          <a:p>
            <a:endParaRPr lang="en-US" dirty="0">
              <a:solidFill>
                <a:srgbClr val="00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For selection inputs, A= 1, B=1, forth </a:t>
            </a:r>
            <a:r>
              <a:rPr lang="en-US" dirty="0">
                <a:latin typeface="Times New Roman" panose="02020603050405020304" pitchFamily="18" charset="0"/>
                <a:cs typeface="Times New Roman" panose="02020603050405020304" pitchFamily="18" charset="0"/>
                <a:hlinkClick r:id="rId2"/>
              </a:rPr>
              <a:t>AND gate</a:t>
            </a:r>
            <a:r>
              <a:rPr lang="en-US" dirty="0">
                <a:solidFill>
                  <a:srgbClr val="000000"/>
                </a:solidFill>
                <a:latin typeface="Times New Roman" panose="02020603050405020304" pitchFamily="18" charset="0"/>
                <a:cs typeface="Times New Roman" panose="02020603050405020304" pitchFamily="18" charset="0"/>
              </a:rPr>
              <a:t> alone is enabled and the output produced is </a:t>
            </a:r>
          </a:p>
          <a:p>
            <a:endParaRPr lang="en-US" dirty="0">
              <a:solidFill>
                <a:srgbClr val="000000"/>
              </a:solidFill>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3"/>
          <a:stretch>
            <a:fillRect/>
          </a:stretch>
        </p:blipFill>
        <p:spPr>
          <a:xfrm>
            <a:off x="3429000" y="475565"/>
            <a:ext cx="1218087" cy="323166"/>
          </a:xfrm>
          <a:prstGeom prst="rect">
            <a:avLst/>
          </a:prstGeom>
        </p:spPr>
      </p:pic>
      <p:pic>
        <p:nvPicPr>
          <p:cNvPr id="6" name="Picture 5"/>
          <p:cNvPicPr>
            <a:picLocks noChangeAspect="1"/>
          </p:cNvPicPr>
          <p:nvPr/>
        </p:nvPicPr>
        <p:blipFill>
          <a:blip r:embed="rId4"/>
          <a:stretch>
            <a:fillRect/>
          </a:stretch>
        </p:blipFill>
        <p:spPr>
          <a:xfrm>
            <a:off x="3408218" y="1371600"/>
            <a:ext cx="1450731" cy="381000"/>
          </a:xfrm>
          <a:prstGeom prst="rect">
            <a:avLst/>
          </a:prstGeom>
        </p:spPr>
      </p:pic>
      <p:sp>
        <p:nvSpPr>
          <p:cNvPr id="9" name="Rectangle 8"/>
          <p:cNvSpPr/>
          <p:nvPr/>
        </p:nvSpPr>
        <p:spPr>
          <a:xfrm>
            <a:off x="1418512" y="1906726"/>
            <a:ext cx="4196855" cy="369332"/>
          </a:xfrm>
          <a:prstGeom prst="rect">
            <a:avLst/>
          </a:prstGeom>
        </p:spPr>
        <p:txBody>
          <a:bodyPr wrap="none">
            <a:spAutoFit/>
          </a:bodyPr>
          <a:lstStyle/>
          <a:p>
            <a:r>
              <a:rPr lang="en-US" dirty="0">
                <a:solidFill>
                  <a:srgbClr val="000000"/>
                </a:solidFill>
                <a:latin typeface="Times New Roman" panose="02020603050405020304" pitchFamily="18" charset="0"/>
                <a:cs typeface="Times New Roman" panose="02020603050405020304" pitchFamily="18" charset="0"/>
              </a:rPr>
              <a:t>Truth table for 4 to 1 MUX is shown below</a:t>
            </a:r>
            <a:endParaRPr lang="en-US" dirty="0"/>
          </a:p>
        </p:txBody>
      </p:sp>
      <p:pic>
        <p:nvPicPr>
          <p:cNvPr id="10" name="Picture 9"/>
          <p:cNvPicPr>
            <a:picLocks noChangeAspect="1"/>
          </p:cNvPicPr>
          <p:nvPr/>
        </p:nvPicPr>
        <p:blipFill>
          <a:blip r:embed="rId5"/>
          <a:stretch>
            <a:fillRect/>
          </a:stretch>
        </p:blipFill>
        <p:spPr>
          <a:xfrm>
            <a:off x="2481202" y="2454545"/>
            <a:ext cx="3304762" cy="2104762"/>
          </a:xfrm>
          <a:prstGeom prst="rect">
            <a:avLst/>
          </a:prstGeom>
        </p:spPr>
      </p:pic>
    </p:spTree>
    <p:extLst>
      <p:ext uri="{BB962C8B-B14F-4D97-AF65-F5344CB8AC3E}">
        <p14:creationId xmlns:p14="http://schemas.microsoft.com/office/powerpoint/2010/main" val="1338450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30.png"/>
          <p:cNvPicPr/>
          <p:nvPr/>
        </p:nvPicPr>
        <p:blipFill>
          <a:blip r:embed="rId2" cstate="print"/>
          <a:stretch>
            <a:fillRect/>
          </a:stretch>
        </p:blipFill>
        <p:spPr>
          <a:xfrm>
            <a:off x="1219200" y="2133600"/>
            <a:ext cx="7391400" cy="2819400"/>
          </a:xfrm>
          <a:prstGeom prst="rect">
            <a:avLst/>
          </a:prstGeom>
        </p:spPr>
      </p:pic>
      <p:sp>
        <p:nvSpPr>
          <p:cNvPr id="5" name="Rectangle 4"/>
          <p:cNvSpPr/>
          <p:nvPr/>
        </p:nvSpPr>
        <p:spPr>
          <a:xfrm>
            <a:off x="1066800" y="228600"/>
            <a:ext cx="8001000" cy="873572"/>
          </a:xfrm>
          <a:prstGeom prst="rect">
            <a:avLst/>
          </a:prstGeom>
        </p:spPr>
        <p:txBody>
          <a:bodyPr wrap="square">
            <a:spAutoFit/>
          </a:bodyPr>
          <a:lstStyle/>
          <a:p>
            <a:pPr marL="521335" marR="292735" algn="just">
              <a:lnSpc>
                <a:spcPct val="150000"/>
              </a:lnSpc>
              <a:spcBef>
                <a:spcPts val="5"/>
              </a:spcBef>
              <a:spcAft>
                <a:spcPts val="0"/>
              </a:spcAft>
            </a:pPr>
            <a:r>
              <a:rPr lang="en-US" dirty="0">
                <a:latin typeface="Times New Roman" panose="02020603050405020304" pitchFamily="18" charset="0"/>
                <a:ea typeface="Times New Roman" panose="02020603050405020304" pitchFamily="18" charset="0"/>
              </a:rPr>
              <a:t>Figure shows diagrams for a 4-to-1 multiplexer, 8-to-1 multiplexer, and </a:t>
            </a:r>
          </a:p>
          <a:p>
            <a:pPr marL="521335" marR="292735" algn="just">
              <a:lnSpc>
                <a:spcPct val="150000"/>
              </a:lnSpc>
              <a:spcBef>
                <a:spcPts val="5"/>
              </a:spcBef>
              <a:spcAft>
                <a:spcPts val="0"/>
              </a:spcAft>
            </a:pPr>
            <a:r>
              <a:rPr lang="en-US" dirty="0">
                <a:latin typeface="Times New Roman" panose="02020603050405020304" pitchFamily="18" charset="0"/>
                <a:ea typeface="Times New Roman" panose="02020603050405020304" pitchFamily="18" charset="0"/>
              </a:rPr>
              <a:t>2</a:t>
            </a:r>
            <a:r>
              <a:rPr lang="en-US" baseline="30000" dirty="0">
                <a:latin typeface="Times New Roman" panose="02020603050405020304" pitchFamily="18" charset="0"/>
                <a:ea typeface="Times New Roman" panose="02020603050405020304" pitchFamily="18" charset="0"/>
              </a:rPr>
              <a:t>n</a:t>
            </a:r>
            <a:r>
              <a:rPr lang="en-US" dirty="0">
                <a:latin typeface="Times New Roman" panose="02020603050405020304" pitchFamily="18" charset="0"/>
                <a:ea typeface="Times New Roman" panose="02020603050405020304" pitchFamily="18" charset="0"/>
              </a:rPr>
              <a:t>-to-1 multiplexer.</a:t>
            </a:r>
          </a:p>
        </p:txBody>
      </p:sp>
    </p:spTree>
    <p:extLst>
      <p:ext uri="{BB962C8B-B14F-4D97-AF65-F5344CB8AC3E}">
        <p14:creationId xmlns:p14="http://schemas.microsoft.com/office/powerpoint/2010/main" val="1647704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0552" y="1295399"/>
            <a:ext cx="7814848" cy="4391573"/>
          </a:xfrm>
          <a:prstGeom prst="rect">
            <a:avLst/>
          </a:prstGeom>
        </p:spPr>
      </p:pic>
      <p:sp>
        <p:nvSpPr>
          <p:cNvPr id="5" name="Rectangle 4"/>
          <p:cNvSpPr/>
          <p:nvPr/>
        </p:nvSpPr>
        <p:spPr>
          <a:xfrm>
            <a:off x="1828800" y="381000"/>
            <a:ext cx="3954159" cy="461665"/>
          </a:xfrm>
          <a:prstGeom prst="rect">
            <a:avLst/>
          </a:prstGeom>
        </p:spPr>
        <p:txBody>
          <a:bodyPr wrap="none">
            <a:spAutoFit/>
          </a:bodyPr>
          <a:lstStyle/>
          <a:p>
            <a:r>
              <a:rPr lang="en-US" sz="2400" b="1" u="sng" dirty="0">
                <a:latin typeface="Times New Roman" panose="02020603050405020304" pitchFamily="18" charset="0"/>
                <a:ea typeface="Times New Roman" panose="02020603050405020304" pitchFamily="18" charset="0"/>
              </a:rPr>
              <a:t>8 to 1 Multiplexer IC 74151</a:t>
            </a:r>
            <a:r>
              <a:rPr lang="en-US" i="1" dirty="0">
                <a:latin typeface="Times New Roman" panose="02020603050405020304" pitchFamily="18" charset="0"/>
                <a:ea typeface="Times New Roman" panose="02020603050405020304" pitchFamily="18" charset="0"/>
              </a:rPr>
              <a:t> </a:t>
            </a:r>
            <a:endParaRPr lang="en-US" dirty="0"/>
          </a:p>
        </p:txBody>
      </p:sp>
    </p:spTree>
    <p:extLst>
      <p:ext uri="{BB962C8B-B14F-4D97-AF65-F5344CB8AC3E}">
        <p14:creationId xmlns:p14="http://schemas.microsoft.com/office/powerpoint/2010/main" val="544856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609600"/>
            <a:ext cx="7467600" cy="646331"/>
          </a:xfrm>
          <a:prstGeom prst="rect">
            <a:avLst/>
          </a:prstGeom>
        </p:spPr>
        <p:txBody>
          <a:bodyPr wrap="square">
            <a:spAutoFit/>
          </a:bodyPr>
          <a:lstStyle/>
          <a:p>
            <a:r>
              <a:rPr lang="en-US" dirty="0">
                <a:solidFill>
                  <a:srgbClr val="000000"/>
                </a:solidFill>
                <a:latin typeface="Times New Roman" panose="02020603050405020304" pitchFamily="18" charset="0"/>
                <a:cs typeface="Times New Roman" panose="02020603050405020304" pitchFamily="18" charset="0"/>
              </a:rPr>
              <a:t>A decoder is a multiple-input, multiple-output combinational logic circuit. It converts the n bit data inputs into the coded 2</a:t>
            </a:r>
            <a:r>
              <a:rPr lang="en-US" baseline="30000" dirty="0">
                <a:solidFill>
                  <a:srgbClr val="000000"/>
                </a:solidFill>
                <a:latin typeface="Times New Roman" panose="02020603050405020304" pitchFamily="18" charset="0"/>
                <a:cs typeface="Times New Roman" panose="02020603050405020304" pitchFamily="18" charset="0"/>
              </a:rPr>
              <a:t>n</a:t>
            </a:r>
            <a:r>
              <a:rPr lang="en-US" dirty="0">
                <a:solidFill>
                  <a:srgbClr val="000000"/>
                </a:solidFill>
                <a:latin typeface="Times New Roman" panose="02020603050405020304" pitchFamily="18" charset="0"/>
                <a:cs typeface="Times New Roman" panose="02020603050405020304" pitchFamily="18" charset="0"/>
              </a:rPr>
              <a:t> outputs. </a:t>
            </a:r>
            <a:endParaRPr lang="en-US" dirty="0">
              <a:latin typeface="Times New Roman" panose="02020603050405020304" pitchFamily="18" charset="0"/>
              <a:cs typeface="Times New Roman" panose="02020603050405020304" pitchFamily="18" charset="0"/>
            </a:endParaRPr>
          </a:p>
        </p:txBody>
      </p:sp>
      <p:sp>
        <p:nvSpPr>
          <p:cNvPr id="5" name="Rectangle 4"/>
          <p:cNvSpPr/>
          <p:nvPr/>
        </p:nvSpPr>
        <p:spPr>
          <a:xfrm>
            <a:off x="1219200" y="226413"/>
            <a:ext cx="1183337" cy="369332"/>
          </a:xfrm>
          <a:prstGeom prst="rect">
            <a:avLst/>
          </a:prstGeom>
        </p:spPr>
        <p:txBody>
          <a:bodyPr wrap="none">
            <a:spAutoFit/>
          </a:bodyPr>
          <a:lstStyle/>
          <a:p>
            <a:r>
              <a:rPr lang="en-US" b="1" u="sng" dirty="0">
                <a:solidFill>
                  <a:srgbClr val="000000"/>
                </a:solidFill>
                <a:latin typeface="Georgia" panose="02040502050405020303" pitchFamily="18" charset="0"/>
              </a:rPr>
              <a:t>Decoder</a:t>
            </a:r>
            <a:endParaRPr lang="en-US" b="1" u="sng" dirty="0"/>
          </a:p>
        </p:txBody>
      </p:sp>
      <p:sp>
        <p:nvSpPr>
          <p:cNvPr id="6" name="Rectangle 5"/>
          <p:cNvSpPr/>
          <p:nvPr/>
        </p:nvSpPr>
        <p:spPr>
          <a:xfrm>
            <a:off x="1219200" y="1447800"/>
            <a:ext cx="2274982" cy="369332"/>
          </a:xfrm>
          <a:prstGeom prst="rect">
            <a:avLst/>
          </a:prstGeom>
        </p:spPr>
        <p:txBody>
          <a:bodyPr wrap="none">
            <a:spAutoFit/>
          </a:bodyPr>
          <a:lstStyle/>
          <a:p>
            <a:r>
              <a:rPr lang="en-US" b="1" u="sng" dirty="0">
                <a:latin typeface="Times New Roman" panose="02020603050405020304" pitchFamily="18" charset="0"/>
                <a:cs typeface="Times New Roman" panose="02020603050405020304" pitchFamily="18" charset="0"/>
              </a:rPr>
              <a:t>2 to 4 binary decoder</a:t>
            </a:r>
            <a:endParaRPr lang="en-US" b="1" i="0" u="sng" dirty="0">
              <a:effectLst/>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stretch>
            <a:fillRect/>
          </a:stretch>
        </p:blipFill>
        <p:spPr>
          <a:xfrm>
            <a:off x="1810868" y="1817131"/>
            <a:ext cx="5857143" cy="3304762"/>
          </a:xfrm>
          <a:prstGeom prst="rect">
            <a:avLst/>
          </a:prstGeom>
        </p:spPr>
      </p:pic>
      <p:sp>
        <p:nvSpPr>
          <p:cNvPr id="8" name="Rectangle 7"/>
          <p:cNvSpPr/>
          <p:nvPr/>
        </p:nvSpPr>
        <p:spPr>
          <a:xfrm>
            <a:off x="2286000" y="4968005"/>
            <a:ext cx="1247457" cy="307777"/>
          </a:xfrm>
          <a:prstGeom prst="rect">
            <a:avLst/>
          </a:prstGeom>
        </p:spPr>
        <p:txBody>
          <a:bodyPr wrap="none">
            <a:spAutoFit/>
          </a:bodyPr>
          <a:lstStyle/>
          <a:p>
            <a:r>
              <a:rPr lang="en-US" sz="1400" dirty="0">
                <a:solidFill>
                  <a:srgbClr val="000000"/>
                </a:solidFill>
                <a:latin typeface="Times New Roman" panose="02020603050405020304" pitchFamily="18" charset="0"/>
                <a:cs typeface="Times New Roman" panose="02020603050405020304" pitchFamily="18" charset="0"/>
              </a:rPr>
              <a:t>Block diagram</a:t>
            </a:r>
            <a:endParaRPr lang="en-US" sz="1400" dirty="0">
              <a:latin typeface="Times New Roman" panose="02020603050405020304" pitchFamily="18" charset="0"/>
              <a:cs typeface="Times New Roman" panose="02020603050405020304" pitchFamily="18" charset="0"/>
            </a:endParaRPr>
          </a:p>
        </p:txBody>
      </p:sp>
      <p:sp>
        <p:nvSpPr>
          <p:cNvPr id="9" name="Rectangle 8"/>
          <p:cNvSpPr/>
          <p:nvPr/>
        </p:nvSpPr>
        <p:spPr>
          <a:xfrm>
            <a:off x="4767556" y="5121894"/>
            <a:ext cx="1236236" cy="307777"/>
          </a:xfrm>
          <a:prstGeom prst="rect">
            <a:avLst/>
          </a:prstGeom>
        </p:spPr>
        <p:txBody>
          <a:bodyPr wrap="none">
            <a:spAutoFit/>
          </a:bodyPr>
          <a:lstStyle/>
          <a:p>
            <a:r>
              <a:rPr lang="en-US" sz="1400" dirty="0">
                <a:solidFill>
                  <a:srgbClr val="000000"/>
                </a:solidFill>
                <a:latin typeface="Times New Roman" panose="02020603050405020304" pitchFamily="18" charset="0"/>
                <a:cs typeface="Times New Roman" panose="02020603050405020304" pitchFamily="18" charset="0"/>
              </a:rPr>
              <a:t>Logic diagram</a:t>
            </a:r>
            <a:endParaRPr lang="en-US" sz="1400" dirty="0">
              <a:latin typeface="Times New Roman" panose="02020603050405020304" pitchFamily="18" charset="0"/>
              <a:cs typeface="Times New Roman" panose="02020603050405020304" pitchFamily="18" charset="0"/>
            </a:endParaRPr>
          </a:p>
        </p:txBody>
      </p:sp>
      <p:sp>
        <p:nvSpPr>
          <p:cNvPr id="10" name="Rectangle 9"/>
          <p:cNvSpPr/>
          <p:nvPr/>
        </p:nvSpPr>
        <p:spPr>
          <a:xfrm>
            <a:off x="1219200" y="5429671"/>
            <a:ext cx="7401854" cy="1477328"/>
          </a:xfrm>
          <a:prstGeom prst="rect">
            <a:avLst/>
          </a:prstGeom>
        </p:spPr>
        <p:txBody>
          <a:bodyPr wrap="square">
            <a:spAutoFit/>
          </a:bodyPr>
          <a:lstStyle/>
          <a:p>
            <a:pPr marL="285750" indent="-285750" algn="just">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The block diagram and Logic diagram is shown above. A and B are the two inputs and the output produced is one of the </a:t>
            </a:r>
            <a:r>
              <a:rPr lang="en-US" dirty="0" err="1">
                <a:solidFill>
                  <a:srgbClr val="000000"/>
                </a:solidFill>
                <a:latin typeface="Times New Roman" panose="02020603050405020304" pitchFamily="18" charset="0"/>
                <a:cs typeface="Times New Roman" panose="02020603050405020304" pitchFamily="18" charset="0"/>
              </a:rPr>
              <a:t>minterms</a:t>
            </a:r>
            <a:r>
              <a:rPr lang="en-US" dirty="0">
                <a:solidFill>
                  <a:srgbClr val="000000"/>
                </a:solidFill>
                <a:latin typeface="Times New Roman" panose="02020603050405020304" pitchFamily="18" charset="0"/>
                <a:cs typeface="Times New Roman" panose="02020603050405020304" pitchFamily="18" charset="0"/>
              </a:rPr>
              <a:t>.</a:t>
            </a: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circuit diagram has two inverters, which will provide the complement of two inputs A and B. </a:t>
            </a: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Each AND gates generates one of the minters as an output.</a:t>
            </a:r>
          </a:p>
        </p:txBody>
      </p:sp>
    </p:spTree>
    <p:extLst>
      <p:ext uri="{BB962C8B-B14F-4D97-AF65-F5344CB8AC3E}">
        <p14:creationId xmlns:p14="http://schemas.microsoft.com/office/powerpoint/2010/main" val="2375616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71600" y="838199"/>
            <a:ext cx="3581400" cy="2706633"/>
          </a:xfrm>
          <a:prstGeom prst="rect">
            <a:avLst/>
          </a:prstGeom>
        </p:spPr>
      </p:pic>
      <p:sp>
        <p:nvSpPr>
          <p:cNvPr id="5" name="Rectangle 4"/>
          <p:cNvSpPr/>
          <p:nvPr/>
        </p:nvSpPr>
        <p:spPr>
          <a:xfrm>
            <a:off x="1143000" y="228600"/>
            <a:ext cx="1302472" cy="369332"/>
          </a:xfrm>
          <a:prstGeom prst="rect">
            <a:avLst/>
          </a:prstGeom>
        </p:spPr>
        <p:txBody>
          <a:bodyPr wrap="none">
            <a:spAutoFit/>
          </a:bodyPr>
          <a:lstStyle/>
          <a:p>
            <a:r>
              <a:rPr lang="en-US" b="1" u="sng" dirty="0">
                <a:solidFill>
                  <a:srgbClr val="000000"/>
                </a:solidFill>
                <a:latin typeface="Times New Roman" panose="02020603050405020304" pitchFamily="18" charset="0"/>
                <a:cs typeface="Times New Roman" panose="02020603050405020304" pitchFamily="18" charset="0"/>
              </a:rPr>
              <a:t>Truth table</a:t>
            </a:r>
            <a:endParaRPr lang="en-US" b="1" u="sng" dirty="0">
              <a:latin typeface="Times New Roman" panose="02020603050405020304" pitchFamily="18" charset="0"/>
              <a:cs typeface="Times New Roman" panose="02020603050405020304" pitchFamily="18" charset="0"/>
            </a:endParaRPr>
          </a:p>
        </p:txBody>
      </p:sp>
      <p:sp>
        <p:nvSpPr>
          <p:cNvPr id="6" name="Rectangle 5"/>
          <p:cNvSpPr/>
          <p:nvPr/>
        </p:nvSpPr>
        <p:spPr>
          <a:xfrm>
            <a:off x="1336964" y="3785099"/>
            <a:ext cx="7446818" cy="2031325"/>
          </a:xfrm>
          <a:prstGeom prst="rect">
            <a:avLst/>
          </a:prstGeom>
        </p:spPr>
        <p:txBody>
          <a:bodyPr wrap="square">
            <a:spAutoFit/>
          </a:bodyPr>
          <a:lstStyle/>
          <a:p>
            <a:pPr algn="just"/>
            <a:r>
              <a:rPr lang="en-US" dirty="0">
                <a:solidFill>
                  <a:srgbClr val="000000"/>
                </a:solidFill>
                <a:latin typeface="Times New Roman" panose="02020603050405020304" pitchFamily="18" charset="0"/>
                <a:cs typeface="Times New Roman" panose="02020603050405020304" pitchFamily="18" charset="0"/>
              </a:rPr>
              <a:t>From the above truth table, the operation can be understood. </a:t>
            </a:r>
          </a:p>
          <a:p>
            <a:pPr marL="285750" indent="-285750" algn="just">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When both the inputs A and B are 0, Y</a:t>
            </a:r>
            <a:r>
              <a:rPr lang="en-US" baseline="-25000" dirty="0">
                <a:solidFill>
                  <a:srgbClr val="000000"/>
                </a:solidFill>
                <a:latin typeface="Times New Roman" panose="02020603050405020304" pitchFamily="18" charset="0"/>
                <a:cs typeface="Times New Roman" panose="02020603050405020304" pitchFamily="18" charset="0"/>
              </a:rPr>
              <a:t>0</a:t>
            </a:r>
            <a:r>
              <a:rPr lang="en-US" dirty="0">
                <a:solidFill>
                  <a:srgbClr val="000000"/>
                </a:solidFill>
                <a:latin typeface="Times New Roman" panose="02020603050405020304" pitchFamily="18" charset="0"/>
                <a:cs typeface="Times New Roman" panose="02020603050405020304" pitchFamily="18" charset="0"/>
              </a:rPr>
              <a:t> will be at active HIGH or logic 1 and the remaining output pins are active LOW or logic 0.</a:t>
            </a:r>
          </a:p>
          <a:p>
            <a:pPr marL="285750" indent="-285750" algn="just">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When A = 0 and B = 1, </a:t>
            </a:r>
            <a:r>
              <a:rPr lang="en-US" dirty="0">
                <a:latin typeface="Times New Roman" panose="02020603050405020304" pitchFamily="18" charset="0"/>
                <a:cs typeface="Times New Roman" panose="02020603050405020304" pitchFamily="18" charset="0"/>
              </a:rPr>
              <a:t>Y</a:t>
            </a:r>
            <a:r>
              <a:rPr lang="en-US" baseline="-25000" dirty="0">
                <a:latin typeface="Times New Roman" panose="02020603050405020304" pitchFamily="18" charset="0"/>
                <a:cs typeface="Times New Roman" panose="02020603050405020304" pitchFamily="18" charset="0"/>
              </a:rPr>
              <a:t>1 </a:t>
            </a:r>
            <a:r>
              <a:rPr lang="en-US" dirty="0">
                <a:latin typeface="Times New Roman" panose="02020603050405020304" pitchFamily="18" charset="0"/>
                <a:cs typeface="Times New Roman" panose="02020603050405020304" pitchFamily="18" charset="0"/>
              </a:rPr>
              <a:t> is at HIGH.</a:t>
            </a:r>
          </a:p>
          <a:p>
            <a:pPr marL="285750" indent="-285750" algn="just">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When A = 1 and B = 0, </a:t>
            </a:r>
            <a:r>
              <a:rPr lang="en-US" dirty="0">
                <a:latin typeface="Times New Roman" panose="02020603050405020304" pitchFamily="18" charset="0"/>
                <a:cs typeface="Times New Roman" panose="02020603050405020304" pitchFamily="18" charset="0"/>
              </a:rPr>
              <a:t>Y</a:t>
            </a:r>
            <a:r>
              <a:rPr lang="en-US" baseline="-25000" dirty="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 is at HIGH.</a:t>
            </a:r>
          </a:p>
          <a:p>
            <a:pPr marL="285750" indent="-285750" algn="just">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When A = 1 and B = 1, </a:t>
            </a:r>
            <a:r>
              <a:rPr lang="en-US" dirty="0">
                <a:latin typeface="Times New Roman" panose="02020603050405020304" pitchFamily="18" charset="0"/>
                <a:cs typeface="Times New Roman" panose="02020603050405020304" pitchFamily="18" charset="0"/>
              </a:rPr>
              <a:t>Y</a:t>
            </a:r>
            <a:r>
              <a:rPr lang="en-US" baseline="-25000" dirty="0">
                <a:latin typeface="Times New Roman" panose="02020603050405020304" pitchFamily="18" charset="0"/>
                <a:cs typeface="Times New Roman" panose="02020603050405020304" pitchFamily="18" charset="0"/>
              </a:rPr>
              <a:t>3 </a:t>
            </a:r>
            <a:r>
              <a:rPr lang="en-US" dirty="0">
                <a:latin typeface="Times New Roman" panose="02020603050405020304" pitchFamily="18" charset="0"/>
                <a:cs typeface="Times New Roman" panose="02020603050405020304" pitchFamily="18" charset="0"/>
              </a:rPr>
              <a:t> is at HIGH.</a:t>
            </a:r>
          </a:p>
          <a:p>
            <a:pPr marL="285750" indent="-285750" algn="just">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
        <p:nvSpPr>
          <p:cNvPr id="8" name="Rectangle 7"/>
          <p:cNvSpPr/>
          <p:nvPr/>
        </p:nvSpPr>
        <p:spPr>
          <a:xfrm>
            <a:off x="6070511" y="235527"/>
            <a:ext cx="1879682" cy="369332"/>
          </a:xfrm>
          <a:prstGeom prst="rect">
            <a:avLst/>
          </a:prstGeom>
        </p:spPr>
        <p:txBody>
          <a:bodyPr wrap="none">
            <a:spAutoFit/>
          </a:bodyPr>
          <a:lstStyle/>
          <a:p>
            <a:r>
              <a:rPr lang="en-US" b="1" u="sng" dirty="0">
                <a:solidFill>
                  <a:srgbClr val="000000"/>
                </a:solidFill>
                <a:latin typeface="Times New Roman" panose="02020603050405020304" pitchFamily="18" charset="0"/>
                <a:cs typeface="Times New Roman" panose="02020603050405020304" pitchFamily="18" charset="0"/>
              </a:rPr>
              <a:t>Logic Expression</a:t>
            </a:r>
            <a:endParaRPr lang="en-US" b="1" u="sng" dirty="0">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3"/>
          <a:stretch>
            <a:fillRect/>
          </a:stretch>
        </p:blipFill>
        <p:spPr>
          <a:xfrm>
            <a:off x="6477000" y="838198"/>
            <a:ext cx="990600" cy="2838735"/>
          </a:xfrm>
          <a:prstGeom prst="rect">
            <a:avLst/>
          </a:prstGeom>
        </p:spPr>
      </p:pic>
    </p:spTree>
    <p:extLst>
      <p:ext uri="{BB962C8B-B14F-4D97-AF65-F5344CB8AC3E}">
        <p14:creationId xmlns:p14="http://schemas.microsoft.com/office/powerpoint/2010/main" val="3802111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pic>
        <p:nvPicPr>
          <p:cNvPr id="4" name="image45.jpeg"/>
          <p:cNvPicPr>
            <a:picLocks noGrp="1"/>
          </p:cNvPicPr>
          <p:nvPr>
            <p:ph idx="1"/>
          </p:nvPr>
        </p:nvPicPr>
        <p:blipFill>
          <a:blip r:embed="rId2" cstate="print"/>
          <a:stretch>
            <a:fillRect/>
          </a:stretch>
        </p:blipFill>
        <p:spPr>
          <a:xfrm>
            <a:off x="1219200" y="3505200"/>
            <a:ext cx="7239000" cy="2971800"/>
          </a:xfrm>
          <a:prstGeom prst="rect">
            <a:avLst/>
          </a:prstGeom>
        </p:spPr>
      </p:pic>
      <p:sp>
        <p:nvSpPr>
          <p:cNvPr id="5" name="Rectangle 4"/>
          <p:cNvSpPr/>
          <p:nvPr/>
        </p:nvSpPr>
        <p:spPr>
          <a:xfrm>
            <a:off x="1371600" y="2590800"/>
            <a:ext cx="2037737" cy="369332"/>
          </a:xfrm>
          <a:prstGeom prst="rect">
            <a:avLst/>
          </a:prstGeom>
        </p:spPr>
        <p:txBody>
          <a:bodyPr wrap="none">
            <a:spAutoFit/>
          </a:bodyPr>
          <a:lstStyle/>
          <a:p>
            <a:r>
              <a:rPr lang="en-US" b="1" u="sng" dirty="0">
                <a:latin typeface="Times New Roman" panose="02020603050405020304" pitchFamily="18" charset="0"/>
                <a:ea typeface="Times New Roman" panose="02020603050405020304" pitchFamily="18" charset="0"/>
              </a:rPr>
              <a:t>3-to-8-line decoder</a:t>
            </a:r>
            <a:endParaRPr lang="en-US" b="1" u="sng" dirty="0"/>
          </a:p>
        </p:txBody>
      </p:sp>
    </p:spTree>
    <p:extLst>
      <p:ext uri="{BB962C8B-B14F-4D97-AF65-F5344CB8AC3E}">
        <p14:creationId xmlns:p14="http://schemas.microsoft.com/office/powerpoint/2010/main" val="28344273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1317</TotalTime>
  <Words>957</Words>
  <Application>Microsoft Office PowerPoint</Application>
  <PresentationFormat>On-screen Show (4:3)</PresentationFormat>
  <Paragraphs>99</Paragraphs>
  <Slides>27</Slides>
  <Notes>0</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Problem: Show how using a 3-to8 decoder and multi-input OR gates following Boolean expression can be realized simultaneously. F1  (A, B, C) = ∑m (0, 4, 6)  F2  (A, B, C) = ∑m (0, 5)   F3 (A, B, C) = ∑m (1, 2, 3, 7). </vt:lpstr>
      <vt:lpstr>PowerPoint Presentation</vt:lpstr>
      <vt:lpstr>PowerPoint Presentation</vt:lpstr>
      <vt:lpstr>BCD to 7 Segment Decoder </vt:lpstr>
      <vt:lpstr>Truth Table</vt:lpstr>
      <vt:lpstr>PowerPoint Presentation</vt:lpstr>
      <vt:lpstr>ENCODERS An encoder (converts an active input signal to a coded output signal) performs the inverse function of a decoder. </vt:lpstr>
      <vt:lpstr>PowerPoint Presentation</vt:lpstr>
      <vt:lpstr>PowerPoint Presentation</vt:lpstr>
      <vt:lpstr>PowerPoint Presentation</vt:lpstr>
      <vt:lpstr>PowerPoint Presentation</vt:lpstr>
      <vt:lpstr>PowerPoint Presentation</vt:lpstr>
      <vt:lpstr>Example 1  Realize the Boolean expression  W = AB + AB’C’ + BC’  and   X = BC + A’BC’ + ABC using Programmable Logic Array.</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ACADEMIC YEAR -2020-21( ODD SEM) SUBJECT:ANALOG &amp; DIGITAL ELECTRONICS SUBJECT CODE: 18CS33 MODULE -1</dc:title>
  <dc:creator>KALATHMA</dc:creator>
  <cp:lastModifiedBy>Admin</cp:lastModifiedBy>
  <cp:revision>134</cp:revision>
  <dcterms:created xsi:type="dcterms:W3CDTF">2021-11-06T13:12:27Z</dcterms:created>
  <dcterms:modified xsi:type="dcterms:W3CDTF">2023-11-20T07:17:14Z</dcterms:modified>
</cp:coreProperties>
</file>